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3" r:id="rId16"/>
    <p:sldId id="274" r:id="rId17"/>
    <p:sldId id="275"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0394FF-52B9-48C4-A455-8DBE743CF5E7}" type="datetimeFigureOut">
              <a:rPr lang="en-US" smtClean="0"/>
              <a:t>4/26/2017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33CE5-4AD0-49ED-ABCD-80E76DE2A64B}" type="slidenum">
              <a:rPr lang="en-US" smtClean="0"/>
              <a:t>‹#›</a:t>
            </a:fld>
            <a:endParaRPr lang="en-US"/>
          </a:p>
        </p:txBody>
      </p:sp>
    </p:spTree>
    <p:extLst>
      <p:ext uri="{BB962C8B-B14F-4D97-AF65-F5344CB8AC3E}">
        <p14:creationId xmlns:p14="http://schemas.microsoft.com/office/powerpoint/2010/main" val="28987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A33CE5-4AD0-49ED-ABCD-80E76DE2A64B}" type="slidenum">
              <a:rPr lang="en-US" smtClean="0"/>
              <a:t>11</a:t>
            </a:fld>
            <a:endParaRPr lang="en-US"/>
          </a:p>
        </p:txBody>
      </p:sp>
    </p:spTree>
    <p:extLst>
      <p:ext uri="{BB962C8B-B14F-4D97-AF65-F5344CB8AC3E}">
        <p14:creationId xmlns:p14="http://schemas.microsoft.com/office/powerpoint/2010/main" val="3203204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4/26/2017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4/26/2017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mathworks.com/help/"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2800" b="1" i="1" dirty="0"/>
              <a:t>Automatic detection and recognition of the text using the Maximum stable extremal regions and Stroke width transform in unstructured scenes</a:t>
            </a:r>
            <a:endParaRPr lang="en-US" sz="2800" b="1" dirty="0"/>
          </a:p>
        </p:txBody>
      </p:sp>
      <p:sp>
        <p:nvSpPr>
          <p:cNvPr id="3" name="Subtitle 2"/>
          <p:cNvSpPr>
            <a:spLocks noGrp="1"/>
          </p:cNvSpPr>
          <p:nvPr>
            <p:ph type="subTitle" idx="1"/>
          </p:nvPr>
        </p:nvSpPr>
        <p:spPr/>
        <p:txBody>
          <a:bodyPr>
            <a:normAutofit fontScale="92500" lnSpcReduction="10000"/>
          </a:bodyPr>
          <a:lstStyle/>
          <a:p>
            <a:pPr algn="r"/>
            <a:endParaRPr lang="en-US" sz="1600" dirty="0" smtClean="0"/>
          </a:p>
          <a:p>
            <a:pPr algn="r"/>
            <a:r>
              <a:rPr lang="en-US" sz="1600" dirty="0" smtClean="0"/>
              <a:t>CENG 5131-Engineerng Applications</a:t>
            </a:r>
          </a:p>
          <a:p>
            <a:pPr algn="r"/>
            <a:r>
              <a:rPr lang="en-US" sz="1600" dirty="0" smtClean="0"/>
              <a:t>Monishkanna Barathan,</a:t>
            </a:r>
          </a:p>
          <a:p>
            <a:pPr algn="r"/>
            <a:r>
              <a:rPr lang="en-US" sz="1600" dirty="0" smtClean="0"/>
              <a:t>(1589389)</a:t>
            </a:r>
            <a:endParaRPr lang="en-US" sz="1600" dirty="0"/>
          </a:p>
        </p:txBody>
      </p:sp>
    </p:spTree>
    <p:extLst>
      <p:ext uri="{BB962C8B-B14F-4D97-AF65-F5344CB8AC3E}">
        <p14:creationId xmlns:p14="http://schemas.microsoft.com/office/powerpoint/2010/main" val="58989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02940" y="561886"/>
            <a:ext cx="4924810" cy="769441"/>
          </a:xfrm>
          <a:prstGeom prst="rect">
            <a:avLst/>
          </a:prstGeom>
          <a:noFill/>
        </p:spPr>
        <p:txBody>
          <a:bodyPr wrap="none" lIns="91440" tIns="45720" rIns="91440" bIns="45720">
            <a:spAutoFit/>
          </a:bodyPr>
          <a:lstStyle/>
          <a:p>
            <a:pPr algn="ctr"/>
            <a:r>
              <a:rPr lang="en-US" sz="4400" b="0" cap="none" spc="0" dirty="0" smtClean="0">
                <a:ln w="0"/>
                <a:solidFill>
                  <a:schemeClr val="accent1"/>
                </a:solidFill>
                <a:effectLst>
                  <a:outerShdw blurRad="38100" dist="25400" dir="5400000" algn="ctr" rotWithShape="0">
                    <a:srgbClr val="6E747A">
                      <a:alpha val="43000"/>
                    </a:srgbClr>
                  </a:outerShdw>
                </a:effectLst>
              </a:rPr>
              <a:t>Geometric Properties</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2"/>
          <p:cNvSpPr/>
          <p:nvPr/>
        </p:nvSpPr>
        <p:spPr>
          <a:xfrm>
            <a:off x="1227438" y="1480192"/>
            <a:ext cx="10025448" cy="2679836"/>
          </a:xfrm>
          <a:prstGeom prst="rect">
            <a:avLst/>
          </a:prstGeom>
        </p:spPr>
        <p:txBody>
          <a:bodyPr wrap="square">
            <a:spAutoFit/>
          </a:bodyPr>
          <a:lstStyle/>
          <a:p>
            <a:pPr>
              <a:lnSpc>
                <a:spcPct val="107000"/>
              </a:lnSpc>
              <a:spcAft>
                <a:spcPts val="800"/>
              </a:spcAft>
            </a:pPr>
            <a:r>
              <a:rPr lang="en-US" dirty="0">
                <a:solidFill>
                  <a:srgbClr val="404040"/>
                </a:solidFill>
                <a:latin typeface="Consolas" panose="020B0609020204030204" pitchFamily="49" charset="0"/>
                <a:ea typeface="Calibri" panose="020F0502020204030204" pitchFamily="34" charset="0"/>
                <a:cs typeface="Times New Roman" panose="02020603050405020304" pitchFamily="18" charset="0"/>
              </a:rPr>
              <a:t>There are several geometric properties that are good for discriminating between the text and non-text </a:t>
            </a:r>
            <a:r>
              <a:rPr lang="en-US" dirty="0" smtClean="0">
                <a:solidFill>
                  <a:srgbClr val="404040"/>
                </a:solidFill>
                <a:latin typeface="Consolas" panose="020B0609020204030204" pitchFamily="49" charset="0"/>
                <a:ea typeface="Calibri" panose="020F0502020204030204" pitchFamily="34" charset="0"/>
                <a:cs typeface="Times New Roman" panose="02020603050405020304" pitchFamily="18" charset="0"/>
              </a:rPr>
              <a:t>regions</a:t>
            </a:r>
          </a:p>
          <a:p>
            <a:pPr marL="342900" indent="-342900">
              <a:lnSpc>
                <a:spcPct val="107000"/>
              </a:lnSpc>
              <a:spcAft>
                <a:spcPts val="800"/>
              </a:spcAft>
              <a:buFont typeface="Arial" panose="020B0604020202020204" pitchFamily="34" charset="0"/>
              <a:buChar char="•"/>
            </a:pPr>
            <a:r>
              <a:rPr lang="en-US" dirty="0" smtClean="0">
                <a:solidFill>
                  <a:srgbClr val="404040"/>
                </a:solidFill>
                <a:effectLst/>
                <a:latin typeface="Consolas" panose="020B0609020204030204" pitchFamily="49" charset="0"/>
                <a:ea typeface="Calibri" panose="020F0502020204030204" pitchFamily="34" charset="0"/>
                <a:cs typeface="Times New Roman" panose="02020603050405020304" pitchFamily="18" charset="0"/>
              </a:rPr>
              <a:t>Aspect Ratio (width/height)</a:t>
            </a:r>
          </a:p>
          <a:p>
            <a:pPr marL="342900" indent="-342900">
              <a:lnSpc>
                <a:spcPct val="107000"/>
              </a:lnSpc>
              <a:spcAft>
                <a:spcPts val="800"/>
              </a:spcAft>
              <a:buFont typeface="Arial" panose="020B0604020202020204" pitchFamily="34" charset="0"/>
              <a:buChar char="•"/>
            </a:pPr>
            <a:r>
              <a:rPr lang="en-US" dirty="0" smtClean="0">
                <a:solidFill>
                  <a:srgbClr val="404040"/>
                </a:solidFill>
                <a:latin typeface="Consolas" panose="020B0609020204030204" pitchFamily="49" charset="0"/>
                <a:ea typeface="Calibri" panose="020F0502020204030204" pitchFamily="34" charset="0"/>
                <a:cs typeface="Times New Roman" panose="02020603050405020304" pitchFamily="18" charset="0"/>
              </a:rPr>
              <a:t>Eccentricity (0-circle and 1-line segment)</a:t>
            </a:r>
          </a:p>
          <a:p>
            <a:pPr marL="342900" indent="-342900">
              <a:lnSpc>
                <a:spcPct val="107000"/>
              </a:lnSpc>
              <a:spcAft>
                <a:spcPts val="800"/>
              </a:spcAft>
              <a:buFont typeface="Arial" panose="020B0604020202020204" pitchFamily="34" charset="0"/>
              <a:buChar char="•"/>
            </a:pPr>
            <a:r>
              <a:rPr lang="en-US" dirty="0" smtClean="0">
                <a:solidFill>
                  <a:srgbClr val="404040"/>
                </a:solidFill>
                <a:effectLst/>
                <a:latin typeface="Consolas" panose="020B0609020204030204" pitchFamily="49" charset="0"/>
                <a:ea typeface="Calibri" panose="020F0502020204030204" pitchFamily="34" charset="0"/>
                <a:cs typeface="Times New Roman" panose="02020603050405020304" pitchFamily="18" charset="0"/>
              </a:rPr>
              <a:t>Euler Number (to determine discontinuities , &gt;1 will have discontinuities)</a:t>
            </a:r>
          </a:p>
          <a:p>
            <a:pPr marL="342900" indent="-342900">
              <a:lnSpc>
                <a:spcPct val="107000"/>
              </a:lnSpc>
              <a:spcAft>
                <a:spcPts val="800"/>
              </a:spcAft>
              <a:buFont typeface="Arial" panose="020B0604020202020204" pitchFamily="34" charset="0"/>
              <a:buChar char="•"/>
            </a:pPr>
            <a:r>
              <a:rPr lang="en-US" dirty="0" smtClean="0">
                <a:solidFill>
                  <a:srgbClr val="404040"/>
                </a:solidFill>
                <a:latin typeface="Consolas" panose="020B0609020204030204" pitchFamily="49" charset="0"/>
                <a:ea typeface="Calibri" panose="020F0502020204030204" pitchFamily="34" charset="0"/>
                <a:cs typeface="Times New Roman" panose="02020603050405020304" pitchFamily="18" charset="0"/>
              </a:rPr>
              <a:t>Extent (area/area of bounding box)</a:t>
            </a:r>
          </a:p>
          <a:p>
            <a:pPr marL="342900" indent="-342900">
              <a:lnSpc>
                <a:spcPct val="107000"/>
              </a:lnSpc>
              <a:spcAft>
                <a:spcPts val="800"/>
              </a:spcAft>
              <a:buFont typeface="Arial" panose="020B0604020202020204" pitchFamily="34" charset="0"/>
              <a:buChar char="•"/>
            </a:pPr>
            <a:r>
              <a:rPr lang="en-US" dirty="0" smtClean="0">
                <a:solidFill>
                  <a:srgbClr val="404040"/>
                </a:solidFill>
                <a:effectLst/>
                <a:latin typeface="Consolas" panose="020B0609020204030204" pitchFamily="49" charset="0"/>
                <a:ea typeface="Calibri" panose="020F0502020204030204" pitchFamily="34" charset="0"/>
                <a:cs typeface="Times New Roman" panose="02020603050405020304" pitchFamily="18" charset="0"/>
              </a:rPr>
              <a:t>Solidity (area/Convex area)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6637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0513" y="726643"/>
            <a:ext cx="5303760" cy="769441"/>
          </a:xfrm>
          <a:prstGeom prst="rect">
            <a:avLst/>
          </a:prstGeom>
          <a:noFill/>
        </p:spPr>
        <p:txBody>
          <a:bodyPr wrap="none" lIns="91440" tIns="45720" rIns="91440" bIns="45720">
            <a:spAutoFit/>
          </a:bodyPr>
          <a:lstStyle/>
          <a:p>
            <a:pPr algn="ctr"/>
            <a:r>
              <a:rPr lang="en-US" sz="4400" b="0" cap="none" spc="0" dirty="0" smtClean="0">
                <a:ln w="0"/>
                <a:solidFill>
                  <a:schemeClr val="accent1"/>
                </a:solidFill>
                <a:effectLst>
                  <a:outerShdw blurRad="38100" dist="25400" dir="5400000" algn="ctr" rotWithShape="0">
                    <a:srgbClr val="6E747A">
                      <a:alpha val="43000"/>
                    </a:srgbClr>
                  </a:outerShdw>
                </a:effectLst>
              </a:rPr>
              <a:t>Stroke width transform</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3" name="TextBox 2"/>
          <p:cNvSpPr txBox="1"/>
          <p:nvPr/>
        </p:nvSpPr>
        <p:spPr>
          <a:xfrm>
            <a:off x="1029730" y="1705232"/>
            <a:ext cx="9489989" cy="1754326"/>
          </a:xfrm>
          <a:prstGeom prst="rect">
            <a:avLst/>
          </a:prstGeom>
          <a:noFill/>
        </p:spPr>
        <p:txBody>
          <a:bodyPr wrap="square" rtlCol="0">
            <a:spAutoFit/>
          </a:bodyPr>
          <a:lstStyle/>
          <a:p>
            <a:r>
              <a:rPr lang="en-US" dirty="0" smtClean="0"/>
              <a:t>Stroke width is the measure of width od the curves and lines that make up a character.</a:t>
            </a:r>
          </a:p>
          <a:p>
            <a:endParaRPr lang="en-US" dirty="0" smtClean="0"/>
          </a:p>
          <a:p>
            <a:r>
              <a:rPr lang="en-US" dirty="0" smtClean="0"/>
              <a:t>Text regions tends to have a little strokes width variation whereas non text regions tend to have larger variation.</a:t>
            </a:r>
          </a:p>
          <a:p>
            <a:endParaRPr lang="en-US" dirty="0"/>
          </a:p>
          <a:p>
            <a:r>
              <a:rPr lang="en-US" dirty="0" smtClean="0"/>
              <a:t>Binary distance transform, binary thinning operation</a:t>
            </a:r>
          </a:p>
        </p:txBody>
      </p:sp>
      <p:pic>
        <p:nvPicPr>
          <p:cNvPr id="4" name="Picture 3"/>
          <p:cNvPicPr>
            <a:picLocks noChangeAspect="1"/>
          </p:cNvPicPr>
          <p:nvPr/>
        </p:nvPicPr>
        <p:blipFill>
          <a:blip r:embed="rId3"/>
          <a:stretch>
            <a:fillRect/>
          </a:stretch>
        </p:blipFill>
        <p:spPr>
          <a:xfrm>
            <a:off x="1512416" y="3668706"/>
            <a:ext cx="3829050" cy="1933575"/>
          </a:xfrm>
          <a:prstGeom prst="rect">
            <a:avLst/>
          </a:prstGeom>
        </p:spPr>
      </p:pic>
    </p:spTree>
    <p:extLst>
      <p:ext uri="{BB962C8B-B14F-4D97-AF65-F5344CB8AC3E}">
        <p14:creationId xmlns:p14="http://schemas.microsoft.com/office/powerpoint/2010/main" val="1452689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8698" y="520698"/>
            <a:ext cx="5527474" cy="769441"/>
          </a:xfrm>
          <a:prstGeom prst="rect">
            <a:avLst/>
          </a:prstGeom>
          <a:noFill/>
        </p:spPr>
        <p:txBody>
          <a:bodyPr wrap="none" lIns="91440" tIns="45720" rIns="91440" bIns="45720">
            <a:spAutoFit/>
          </a:bodyPr>
          <a:lstStyle/>
          <a:p>
            <a:pPr algn="ctr"/>
            <a:r>
              <a:rPr lang="en-US" sz="4400" dirty="0" smtClean="0">
                <a:ln w="0"/>
                <a:solidFill>
                  <a:schemeClr val="accent1"/>
                </a:solidFill>
                <a:effectLst>
                  <a:outerShdw blurRad="38100" dist="25400" dir="5400000" algn="ctr" rotWithShape="0">
                    <a:srgbClr val="6E747A">
                      <a:alpha val="43000"/>
                    </a:srgbClr>
                  </a:outerShdw>
                </a:effectLst>
              </a:rPr>
              <a:t>Merging the text regions</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1"/>
          <p:cNvSpPr>
            <a:spLocks noChangeArrowheads="1"/>
          </p:cNvSpPr>
          <p:nvPr/>
        </p:nvSpPr>
        <p:spPr bwMode="auto">
          <a:xfrm>
            <a:off x="1128585" y="2082242"/>
            <a:ext cx="10265542"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dirty="0" smtClean="0">
                <a:solidFill>
                  <a:srgbClr val="404040"/>
                </a:solidFill>
                <a:latin typeface="+mn-lt"/>
                <a:cs typeface="Arial" panose="020B0604020202020204" pitchFamily="34" charset="0"/>
              </a:rPr>
              <a:t>	A</a:t>
            </a:r>
            <a:r>
              <a:rPr kumimoji="0" lang="en-US" sz="1600" b="0" i="0" u="none" strike="noStrike" cap="none" normalizeH="0" baseline="0" dirty="0" smtClean="0">
                <a:ln>
                  <a:noFill/>
                </a:ln>
                <a:solidFill>
                  <a:srgbClr val="404040"/>
                </a:solidFill>
                <a:effectLst/>
                <a:latin typeface="+mn-lt"/>
                <a:cs typeface="Arial" panose="020B0604020202020204" pitchFamily="34" charset="0"/>
              </a:rPr>
              <a:t>ll the detection results are composed of individual text characters. To use these results for recognition tasks, such as OCR, the individual text characters must be merged into words or text lines. This enables recognition of the actual words in an image, which carry more meaningful information than just the individual characters.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40404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404040"/>
                </a:solidFill>
                <a:effectLst/>
                <a:latin typeface="+mn-lt"/>
                <a:cs typeface="Arial" panose="020B0604020202020204" pitchFamily="34" charset="0"/>
              </a:rPr>
              <a:t>For example, recognizing the string 'EXIT' vs. the set of individual characters {'X','E','T','I'}, where the meaning of the word is lost without the correct ordering.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404040"/>
                </a:solidFill>
                <a:effectLst/>
                <a:latin typeface="+mn-lt"/>
                <a:cs typeface="Arial" panose="020B0604020202020204" pitchFamily="34" charset="0"/>
              </a:rPr>
              <a:t>One approach for merging individual text regions into words or text lines is to first find neighboring text regions and then form a bounding box around these regions.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b="0" i="0" u="none" strike="noStrike" cap="none" normalizeH="0" baseline="0" dirty="0" smtClean="0">
                <a:ln>
                  <a:noFill/>
                </a:ln>
                <a:solidFill>
                  <a:srgbClr val="404040"/>
                </a:solidFill>
                <a:effectLst/>
                <a:latin typeface="+mn-lt"/>
                <a:cs typeface="Arial" panose="020B0604020202020204" pitchFamily="34" charset="0"/>
              </a:rPr>
              <a:t>To find neighboring regions, expand the bounding boxes computed earlier with </a:t>
            </a:r>
            <a:r>
              <a:rPr kumimoji="0" lang="en-US" sz="1600" b="0" i="0" u="none" strike="noStrike" cap="none" normalizeH="0" baseline="0" dirty="0" err="1" smtClean="0">
                <a:ln>
                  <a:noFill/>
                </a:ln>
                <a:solidFill>
                  <a:srgbClr val="404040"/>
                </a:solidFill>
                <a:effectLst/>
                <a:latin typeface="+mn-lt"/>
                <a:cs typeface="Arial" panose="020B0604020202020204" pitchFamily="34" charset="0"/>
              </a:rPr>
              <a:t>regionprops</a:t>
            </a:r>
            <a:r>
              <a:rPr kumimoji="0" lang="en-US" sz="1600" b="0" i="0" u="none" strike="noStrike" cap="none" normalizeH="0" baseline="0" dirty="0" smtClean="0">
                <a:ln>
                  <a:noFill/>
                </a:ln>
                <a:solidFill>
                  <a:srgbClr val="404040"/>
                </a:solidFill>
                <a:effectLst/>
                <a:latin typeface="+mn-lt"/>
                <a:cs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b="0" i="0" u="none" strike="noStrike" cap="none" normalizeH="0" baseline="0" dirty="0" smtClean="0">
                <a:ln>
                  <a:noFill/>
                </a:ln>
                <a:solidFill>
                  <a:srgbClr val="404040"/>
                </a:solidFill>
                <a:effectLst/>
                <a:latin typeface="+mn-lt"/>
                <a:cs typeface="Arial" panose="020B0604020202020204" pitchFamily="34" charset="0"/>
              </a:rPr>
              <a:t>This makes the bounding boxes of neighboring text regions overlap such that text regions that are part of the same word or text line form a chain of overlapping bounding boxes.</a:t>
            </a:r>
            <a:endParaRPr kumimoji="0" lang="en-US" sz="16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3284571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48447" y="561886"/>
            <a:ext cx="1337226" cy="769441"/>
          </a:xfrm>
          <a:prstGeom prst="rect">
            <a:avLst/>
          </a:prstGeom>
          <a:noFill/>
        </p:spPr>
        <p:txBody>
          <a:bodyPr wrap="none" lIns="91440" tIns="45720" rIns="91440" bIns="45720">
            <a:spAutoFit/>
          </a:bodyPr>
          <a:lstStyle/>
          <a:p>
            <a:pPr algn="ctr"/>
            <a:r>
              <a:rPr lang="en-US" sz="4400" b="0" cap="none" spc="0" dirty="0" smtClean="0">
                <a:ln w="0"/>
                <a:solidFill>
                  <a:schemeClr val="accent1"/>
                </a:solidFill>
                <a:effectLst>
                  <a:outerShdw blurRad="38100" dist="25400" dir="5400000" algn="ctr" rotWithShape="0">
                    <a:srgbClr val="6E747A">
                      <a:alpha val="43000"/>
                    </a:srgbClr>
                  </a:outerShdw>
                </a:effectLst>
              </a:rPr>
              <a:t>OCR</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4" name="Rectangle 3"/>
          <p:cNvSpPr/>
          <p:nvPr/>
        </p:nvSpPr>
        <p:spPr>
          <a:xfrm>
            <a:off x="1194486" y="1491219"/>
            <a:ext cx="9292281" cy="369332"/>
          </a:xfrm>
          <a:prstGeom prst="rect">
            <a:avLst/>
          </a:prstGeom>
        </p:spPr>
        <p:txBody>
          <a:bodyPr wrap="square">
            <a:spAutoFit/>
          </a:bodyPr>
          <a:lstStyle/>
          <a:p>
            <a:r>
              <a:rPr lang="en-US" dirty="0"/>
              <a:t>After detecting the text regions, use the </a:t>
            </a:r>
            <a:r>
              <a:rPr lang="en-US" dirty="0" err="1"/>
              <a:t>ocr</a:t>
            </a:r>
            <a:r>
              <a:rPr lang="en-US" dirty="0"/>
              <a:t> function to recognize the text within each bounding box</a:t>
            </a:r>
          </a:p>
        </p:txBody>
      </p:sp>
      <p:sp>
        <p:nvSpPr>
          <p:cNvPr id="6" name="Rectangle 5"/>
          <p:cNvSpPr/>
          <p:nvPr/>
        </p:nvSpPr>
        <p:spPr>
          <a:xfrm>
            <a:off x="1126560" y="2118538"/>
            <a:ext cx="2673104" cy="369332"/>
          </a:xfrm>
          <a:prstGeom prst="rect">
            <a:avLst/>
          </a:prstGeom>
        </p:spPr>
        <p:txBody>
          <a:bodyPr wrap="none">
            <a:spAutoFit/>
          </a:bodyPr>
          <a:lstStyle/>
          <a:p>
            <a:r>
              <a:rPr lang="en-US" dirty="0" err="1"/>
              <a:t>ocrtxt</a:t>
            </a:r>
            <a:r>
              <a:rPr lang="en-US" dirty="0"/>
              <a:t> = </a:t>
            </a:r>
            <a:r>
              <a:rPr lang="en-US" dirty="0" err="1"/>
              <a:t>ocr</a:t>
            </a:r>
            <a:r>
              <a:rPr lang="en-US" dirty="0"/>
              <a:t>(I, </a:t>
            </a:r>
            <a:r>
              <a:rPr lang="en-US" dirty="0" err="1"/>
              <a:t>textBBoxes</a:t>
            </a:r>
            <a:r>
              <a:rPr lang="en-US" dirty="0"/>
              <a:t>);</a:t>
            </a:r>
          </a:p>
        </p:txBody>
      </p:sp>
      <p:pic>
        <p:nvPicPr>
          <p:cNvPr id="7" name="Picture 6"/>
          <p:cNvPicPr>
            <a:picLocks noChangeAspect="1"/>
          </p:cNvPicPr>
          <p:nvPr/>
        </p:nvPicPr>
        <p:blipFill>
          <a:blip r:embed="rId2"/>
          <a:stretch>
            <a:fillRect/>
          </a:stretch>
        </p:blipFill>
        <p:spPr>
          <a:xfrm>
            <a:off x="4428223" y="2118538"/>
            <a:ext cx="6058544" cy="3925116"/>
          </a:xfrm>
          <a:prstGeom prst="rect">
            <a:avLst/>
          </a:prstGeom>
        </p:spPr>
      </p:pic>
    </p:spTree>
    <p:extLst>
      <p:ext uri="{BB962C8B-B14F-4D97-AF65-F5344CB8AC3E}">
        <p14:creationId xmlns:p14="http://schemas.microsoft.com/office/powerpoint/2010/main" val="196782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53024" y="487746"/>
            <a:ext cx="1739964" cy="769441"/>
          </a:xfrm>
          <a:prstGeom prst="rect">
            <a:avLst/>
          </a:prstGeom>
          <a:noFill/>
        </p:spPr>
        <p:txBody>
          <a:bodyPr wrap="none" lIns="91440" tIns="45720" rIns="91440" bIns="45720">
            <a:spAutoFit/>
          </a:bodyPr>
          <a:lstStyle/>
          <a:p>
            <a:pPr algn="ctr"/>
            <a:r>
              <a:rPr lang="en-US" sz="4400" b="0" cap="none" spc="0" dirty="0" smtClean="0">
                <a:ln w="0"/>
                <a:solidFill>
                  <a:schemeClr val="accent1"/>
                </a:solidFill>
                <a:effectLst>
                  <a:outerShdw blurRad="38100" dist="25400" dir="5400000" algn="ctr" rotWithShape="0">
                    <a:srgbClr val="6E747A">
                      <a:alpha val="43000"/>
                    </a:srgbClr>
                  </a:outerShdw>
                </a:effectLst>
              </a:rPr>
              <a:t>Results</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a:blip r:embed="rId2"/>
          <a:stretch>
            <a:fillRect/>
          </a:stretch>
        </p:blipFill>
        <p:spPr>
          <a:xfrm>
            <a:off x="799971" y="1162822"/>
            <a:ext cx="3203401" cy="2503016"/>
          </a:xfrm>
          <a:prstGeom prst="rect">
            <a:avLst/>
          </a:prstGeom>
        </p:spPr>
      </p:pic>
      <p:pic>
        <p:nvPicPr>
          <p:cNvPr id="4" name="Picture 3"/>
          <p:cNvPicPr>
            <a:picLocks noChangeAspect="1"/>
          </p:cNvPicPr>
          <p:nvPr/>
        </p:nvPicPr>
        <p:blipFill>
          <a:blip r:embed="rId3"/>
          <a:stretch>
            <a:fillRect/>
          </a:stretch>
        </p:blipFill>
        <p:spPr>
          <a:xfrm>
            <a:off x="4345588" y="1162822"/>
            <a:ext cx="3178248" cy="2503016"/>
          </a:xfrm>
          <a:prstGeom prst="rect">
            <a:avLst/>
          </a:prstGeom>
        </p:spPr>
      </p:pic>
      <p:pic>
        <p:nvPicPr>
          <p:cNvPr id="5" name="Picture 4"/>
          <p:cNvPicPr>
            <a:picLocks noChangeAspect="1"/>
          </p:cNvPicPr>
          <p:nvPr/>
        </p:nvPicPr>
        <p:blipFill>
          <a:blip r:embed="rId4"/>
          <a:stretch>
            <a:fillRect/>
          </a:stretch>
        </p:blipFill>
        <p:spPr>
          <a:xfrm>
            <a:off x="7866052" y="1162822"/>
            <a:ext cx="3271505" cy="2585038"/>
          </a:xfrm>
          <a:prstGeom prst="rect">
            <a:avLst/>
          </a:prstGeom>
        </p:spPr>
      </p:pic>
      <p:pic>
        <p:nvPicPr>
          <p:cNvPr id="6" name="Picture 5"/>
          <p:cNvPicPr>
            <a:picLocks noChangeAspect="1"/>
          </p:cNvPicPr>
          <p:nvPr/>
        </p:nvPicPr>
        <p:blipFill>
          <a:blip r:embed="rId5"/>
          <a:stretch>
            <a:fillRect/>
          </a:stretch>
        </p:blipFill>
        <p:spPr>
          <a:xfrm>
            <a:off x="975194" y="3799001"/>
            <a:ext cx="3028178" cy="2388317"/>
          </a:xfrm>
          <a:prstGeom prst="rect">
            <a:avLst/>
          </a:prstGeom>
        </p:spPr>
      </p:pic>
      <p:pic>
        <p:nvPicPr>
          <p:cNvPr id="7" name="Picture 6"/>
          <p:cNvPicPr>
            <a:picLocks noChangeAspect="1"/>
          </p:cNvPicPr>
          <p:nvPr/>
        </p:nvPicPr>
        <p:blipFill>
          <a:blip r:embed="rId6"/>
          <a:stretch>
            <a:fillRect/>
          </a:stretch>
        </p:blipFill>
        <p:spPr>
          <a:xfrm>
            <a:off x="4301171" y="3786508"/>
            <a:ext cx="3067756" cy="2413301"/>
          </a:xfrm>
          <a:prstGeom prst="rect">
            <a:avLst/>
          </a:prstGeom>
        </p:spPr>
      </p:pic>
      <p:pic>
        <p:nvPicPr>
          <p:cNvPr id="8" name="Picture 7"/>
          <p:cNvPicPr>
            <a:picLocks noChangeAspect="1"/>
          </p:cNvPicPr>
          <p:nvPr/>
        </p:nvPicPr>
        <p:blipFill>
          <a:blip r:embed="rId7"/>
          <a:stretch>
            <a:fillRect/>
          </a:stretch>
        </p:blipFill>
        <p:spPr>
          <a:xfrm>
            <a:off x="8042826" y="3786507"/>
            <a:ext cx="3020590" cy="2378665"/>
          </a:xfrm>
          <a:prstGeom prst="rect">
            <a:avLst/>
          </a:prstGeom>
        </p:spPr>
      </p:pic>
    </p:spTree>
    <p:extLst>
      <p:ext uri="{BB962C8B-B14F-4D97-AF65-F5344CB8AC3E}">
        <p14:creationId xmlns:p14="http://schemas.microsoft.com/office/powerpoint/2010/main" val="4046070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4277" y="479508"/>
            <a:ext cx="3636316" cy="769441"/>
          </a:xfrm>
          <a:prstGeom prst="rect">
            <a:avLst/>
          </a:prstGeom>
          <a:noFill/>
        </p:spPr>
        <p:txBody>
          <a:bodyPr wrap="none" lIns="91440" tIns="45720" rIns="91440" bIns="45720">
            <a:spAutoFit/>
          </a:bodyPr>
          <a:lstStyle/>
          <a:p>
            <a:pPr algn="ctr"/>
            <a:r>
              <a:rPr lang="en-US" sz="4400" b="0" cap="none" spc="0" dirty="0" smtClean="0">
                <a:ln w="0"/>
                <a:solidFill>
                  <a:schemeClr val="accent1"/>
                </a:solidFill>
                <a:effectLst>
                  <a:outerShdw blurRad="38100" dist="25400" dir="5400000" algn="ctr" rotWithShape="0">
                    <a:srgbClr val="6E747A">
                      <a:alpha val="43000"/>
                    </a:srgbClr>
                  </a:outerShdw>
                </a:effectLst>
              </a:rPr>
              <a:t>Result (Contd..)</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a:blip r:embed="rId2"/>
          <a:stretch>
            <a:fillRect/>
          </a:stretch>
        </p:blipFill>
        <p:spPr>
          <a:xfrm>
            <a:off x="2520781" y="1248949"/>
            <a:ext cx="6903308" cy="4694702"/>
          </a:xfrm>
          <a:prstGeom prst="rect">
            <a:avLst/>
          </a:prstGeom>
        </p:spPr>
      </p:pic>
    </p:spTree>
    <p:extLst>
      <p:ext uri="{BB962C8B-B14F-4D97-AF65-F5344CB8AC3E}">
        <p14:creationId xmlns:p14="http://schemas.microsoft.com/office/powerpoint/2010/main" val="355325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273" y="1087909"/>
            <a:ext cx="4717836" cy="5071154"/>
          </a:xfrm>
          <a:prstGeom prst="rect">
            <a:avLst/>
          </a:prstGeom>
        </p:spPr>
      </p:pic>
      <p:pic>
        <p:nvPicPr>
          <p:cNvPr id="3" name="Picture 2"/>
          <p:cNvPicPr>
            <a:picLocks noChangeAspect="1"/>
          </p:cNvPicPr>
          <p:nvPr/>
        </p:nvPicPr>
        <p:blipFill>
          <a:blip r:embed="rId3"/>
          <a:stretch>
            <a:fillRect/>
          </a:stretch>
        </p:blipFill>
        <p:spPr>
          <a:xfrm>
            <a:off x="5684109" y="1087909"/>
            <a:ext cx="4799368" cy="5174779"/>
          </a:xfrm>
          <a:prstGeom prst="rect">
            <a:avLst/>
          </a:prstGeom>
        </p:spPr>
      </p:pic>
      <p:sp>
        <p:nvSpPr>
          <p:cNvPr id="4" name="Rectangle 3"/>
          <p:cNvSpPr/>
          <p:nvPr/>
        </p:nvSpPr>
        <p:spPr>
          <a:xfrm>
            <a:off x="4265116" y="413605"/>
            <a:ext cx="3002745" cy="769441"/>
          </a:xfrm>
          <a:prstGeom prst="rect">
            <a:avLst/>
          </a:prstGeom>
          <a:noFill/>
        </p:spPr>
        <p:txBody>
          <a:bodyPr wrap="none" lIns="91440" tIns="45720" rIns="91440" bIns="45720">
            <a:spAutoFit/>
          </a:bodyPr>
          <a:lstStyle/>
          <a:p>
            <a:pPr algn="ctr"/>
            <a:r>
              <a:rPr lang="en-US" sz="4400" b="0" cap="none" spc="0" dirty="0" err="1" smtClean="0">
                <a:ln w="0"/>
                <a:solidFill>
                  <a:schemeClr val="accent1"/>
                </a:solidFill>
                <a:effectLst>
                  <a:outerShdw blurRad="38100" dist="25400" dir="5400000" algn="ctr" rotWithShape="0">
                    <a:srgbClr val="6E747A">
                      <a:alpha val="43000"/>
                    </a:srgbClr>
                  </a:outerShdw>
                </a:effectLst>
              </a:rPr>
              <a:t>Matlab</a:t>
            </a:r>
            <a:r>
              <a:rPr lang="en-US" sz="4400" b="0" cap="none" spc="0" dirty="0" smtClean="0">
                <a:ln w="0"/>
                <a:solidFill>
                  <a:schemeClr val="accent1"/>
                </a:solidFill>
                <a:effectLst>
                  <a:outerShdw blurRad="38100" dist="25400" dir="5400000" algn="ctr" rotWithShape="0">
                    <a:srgbClr val="6E747A">
                      <a:alpha val="43000"/>
                    </a:srgbClr>
                  </a:outerShdw>
                </a:effectLst>
              </a:rPr>
              <a:t> Code</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1007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5116" y="413605"/>
            <a:ext cx="3002745" cy="769441"/>
          </a:xfrm>
          <a:prstGeom prst="rect">
            <a:avLst/>
          </a:prstGeom>
          <a:noFill/>
        </p:spPr>
        <p:txBody>
          <a:bodyPr wrap="none" lIns="91440" tIns="45720" rIns="91440" bIns="45720">
            <a:spAutoFit/>
          </a:bodyPr>
          <a:lstStyle/>
          <a:p>
            <a:pPr algn="ctr"/>
            <a:r>
              <a:rPr lang="en-US" sz="4400" b="0" cap="none" spc="0" dirty="0" err="1" smtClean="0">
                <a:ln w="0"/>
                <a:solidFill>
                  <a:schemeClr val="accent1"/>
                </a:solidFill>
                <a:effectLst>
                  <a:outerShdw blurRad="38100" dist="25400" dir="5400000" algn="ctr" rotWithShape="0">
                    <a:srgbClr val="6E747A">
                      <a:alpha val="43000"/>
                    </a:srgbClr>
                  </a:outerShdw>
                </a:effectLst>
              </a:rPr>
              <a:t>Matlab</a:t>
            </a:r>
            <a:r>
              <a:rPr lang="en-US" sz="4400" b="0" cap="none" spc="0" dirty="0" smtClean="0">
                <a:ln w="0"/>
                <a:solidFill>
                  <a:schemeClr val="accent1"/>
                </a:solidFill>
                <a:effectLst>
                  <a:outerShdw blurRad="38100" dist="25400" dir="5400000" algn="ctr" rotWithShape="0">
                    <a:srgbClr val="6E747A">
                      <a:alpha val="43000"/>
                    </a:srgbClr>
                  </a:outerShdw>
                </a:effectLst>
              </a:rPr>
              <a:t> Code</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a:blip r:embed="rId2"/>
          <a:stretch>
            <a:fillRect/>
          </a:stretch>
        </p:blipFill>
        <p:spPr>
          <a:xfrm>
            <a:off x="1204139" y="1098486"/>
            <a:ext cx="4644725" cy="5166531"/>
          </a:xfrm>
          <a:prstGeom prst="rect">
            <a:avLst/>
          </a:prstGeom>
        </p:spPr>
      </p:pic>
    </p:spTree>
    <p:extLst>
      <p:ext uri="{BB962C8B-B14F-4D97-AF65-F5344CB8AC3E}">
        <p14:creationId xmlns:p14="http://schemas.microsoft.com/office/powerpoint/2010/main" val="3413188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23774" y="520697"/>
            <a:ext cx="2565511" cy="769441"/>
          </a:xfrm>
          <a:prstGeom prst="rect">
            <a:avLst/>
          </a:prstGeom>
          <a:noFill/>
        </p:spPr>
        <p:txBody>
          <a:bodyPr wrap="none" lIns="91440" tIns="45720" rIns="91440" bIns="45720">
            <a:spAutoFit/>
          </a:bodyPr>
          <a:lstStyle/>
          <a:p>
            <a:pPr algn="ctr"/>
            <a:r>
              <a:rPr lang="en-US" sz="4400" b="0" cap="none" spc="0" dirty="0" smtClean="0">
                <a:ln w="0"/>
                <a:solidFill>
                  <a:schemeClr val="accent1"/>
                </a:solidFill>
                <a:effectLst>
                  <a:outerShdw blurRad="38100" dist="25400" dir="5400000" algn="ctr" rotWithShape="0">
                    <a:srgbClr val="6E747A">
                      <a:alpha val="43000"/>
                    </a:srgbClr>
                  </a:outerShdw>
                </a:effectLst>
              </a:rPr>
              <a:t>References</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2"/>
          <p:cNvSpPr/>
          <p:nvPr/>
        </p:nvSpPr>
        <p:spPr>
          <a:xfrm>
            <a:off x="1054443" y="1443841"/>
            <a:ext cx="10346725" cy="3970318"/>
          </a:xfrm>
          <a:prstGeom prst="rect">
            <a:avLst/>
          </a:prstGeom>
        </p:spPr>
        <p:txBody>
          <a:bodyPr wrap="square">
            <a:spAutoFit/>
          </a:bodyPr>
          <a:lstStyle/>
          <a:p>
            <a:r>
              <a:rPr lang="en-US" dirty="0"/>
              <a:t>[1] Chen, </a:t>
            </a:r>
            <a:r>
              <a:rPr lang="en-US" dirty="0" err="1"/>
              <a:t>Huizhong</a:t>
            </a:r>
            <a:r>
              <a:rPr lang="en-US" dirty="0"/>
              <a:t>, et al. "Robust Text Detection in Natural Images with Edge-Enhanced Maximally Stable </a:t>
            </a:r>
            <a:r>
              <a:rPr lang="en-US" dirty="0" err="1"/>
              <a:t>Extremal</a:t>
            </a:r>
            <a:r>
              <a:rPr lang="en-US" dirty="0"/>
              <a:t> Regions." Image Processing (ICIP), 2011 18th IEEE International Conference on. IEEE, 2011</a:t>
            </a:r>
            <a:r>
              <a:rPr lang="en-US" dirty="0" smtClean="0"/>
              <a:t>.</a:t>
            </a:r>
          </a:p>
          <a:p>
            <a:endParaRPr lang="en-US" dirty="0"/>
          </a:p>
          <a:p>
            <a:r>
              <a:rPr lang="en-US" dirty="0"/>
              <a:t>[2] Gonzalez, Alvaro, et al. "Text location in complex images." Pattern Recognition (ICPR), 2012 21st International Conference on. IEEE, 2012</a:t>
            </a:r>
            <a:r>
              <a:rPr lang="en-US" dirty="0" smtClean="0"/>
              <a:t>.</a:t>
            </a:r>
          </a:p>
          <a:p>
            <a:endParaRPr lang="en-US" dirty="0"/>
          </a:p>
          <a:p>
            <a:r>
              <a:rPr lang="en-US" dirty="0"/>
              <a:t>[3] Li, Yao, and </a:t>
            </a:r>
            <a:r>
              <a:rPr lang="en-US" dirty="0" err="1"/>
              <a:t>Huchuan</a:t>
            </a:r>
            <a:r>
              <a:rPr lang="en-US" dirty="0"/>
              <a:t> Lu. "Scene text detection via stroke width." Pattern Recognition (ICPR), 2012 21st International Conference on. IEEE, 2012</a:t>
            </a:r>
            <a:r>
              <a:rPr lang="en-US" dirty="0" smtClean="0"/>
              <a:t>.</a:t>
            </a:r>
          </a:p>
          <a:p>
            <a:endParaRPr lang="en-US" dirty="0"/>
          </a:p>
          <a:p>
            <a:r>
              <a:rPr lang="en-US" dirty="0"/>
              <a:t>[4] Neumann, Lukas, and Jiri </a:t>
            </a:r>
            <a:r>
              <a:rPr lang="en-US" dirty="0" err="1"/>
              <a:t>Matas</a:t>
            </a:r>
            <a:r>
              <a:rPr lang="en-US" dirty="0"/>
              <a:t>. "Real-time scene text localization and recognition." Computer Vision and Pattern Recognition (CVPR), 2012 IEEE Conference on. IEEE, 2012</a:t>
            </a:r>
            <a:r>
              <a:rPr lang="en-US" dirty="0" smtClean="0"/>
              <a:t>.</a:t>
            </a:r>
          </a:p>
          <a:p>
            <a:endParaRPr lang="en-US" dirty="0"/>
          </a:p>
          <a:p>
            <a:r>
              <a:rPr lang="en-US" dirty="0"/>
              <a:t>[5] website: </a:t>
            </a:r>
            <a:r>
              <a:rPr lang="en-US" dirty="0">
                <a:hlinkClick r:id="rId2"/>
              </a:rPr>
              <a:t>https://www.mathworks.com/help</a:t>
            </a:r>
            <a:r>
              <a:rPr lang="en-US" dirty="0" smtClean="0">
                <a:hlinkClick r:id="rId2"/>
              </a:rPr>
              <a:t>/</a:t>
            </a:r>
            <a:endParaRPr lang="en-US" dirty="0" smtClean="0"/>
          </a:p>
          <a:p>
            <a:endParaRPr lang="en-US" dirty="0"/>
          </a:p>
        </p:txBody>
      </p:sp>
    </p:spTree>
    <p:extLst>
      <p:ext uri="{BB962C8B-B14F-4D97-AF65-F5344CB8AC3E}">
        <p14:creationId xmlns:p14="http://schemas.microsoft.com/office/powerpoint/2010/main" val="2347149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76107" y="1781086"/>
            <a:ext cx="3448957" cy="2585323"/>
          </a:xfrm>
          <a:prstGeom prst="rect">
            <a:avLst/>
          </a:prstGeom>
          <a:noFill/>
        </p:spPr>
        <p:txBody>
          <a:bodyPr wrap="none" lIns="91440" tIns="45720" rIns="91440" bIns="45720">
            <a:spAutoFit/>
          </a:bodyPr>
          <a:lstStyle/>
          <a:p>
            <a:pPr algn="ct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a:p>
            <a:pPr algn="ct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Questions?</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48385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n w="0"/>
                <a:solidFill>
                  <a:schemeClr val="accent1"/>
                </a:solidFill>
                <a:effectLst>
                  <a:outerShdw blurRad="38100" dist="25400" dir="5400000" algn="ctr" rotWithShape="0">
                    <a:srgbClr val="6E747A">
                      <a:alpha val="43000"/>
                    </a:srgbClr>
                  </a:outerShdw>
                </a:effectLst>
              </a:rPr>
              <a:t>Why this project?</a:t>
            </a:r>
            <a:endParaRPr lang="en-US" dirty="0">
              <a:ln w="0"/>
              <a:solidFill>
                <a:schemeClr val="accent1"/>
              </a:solidFill>
              <a:effectLst>
                <a:outerShdw blurRad="38100" dist="25400" dir="5400000" algn="ctr" rotWithShape="0">
                  <a:srgbClr val="6E747A">
                    <a:alpha val="43000"/>
                  </a:srgbClr>
                </a:outerShdw>
              </a:effectLst>
            </a:endParaRPr>
          </a:p>
        </p:txBody>
      </p:sp>
      <p:sp>
        <p:nvSpPr>
          <p:cNvPr id="9" name="Rectangle 2"/>
          <p:cNvSpPr>
            <a:spLocks noGrp="1" noChangeArrowheads="1"/>
          </p:cNvSpPr>
          <p:nvPr>
            <p:ph idx="1"/>
          </p:nvPr>
        </p:nvSpPr>
        <p:spPr bwMode="auto">
          <a:xfrm>
            <a:off x="1359431" y="2556988"/>
            <a:ext cx="979787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buClrTx/>
              <a:buSzTx/>
            </a:pPr>
            <a:r>
              <a:rPr lang="en-US" sz="1600" dirty="0" smtClean="0">
                <a:ln w="0"/>
                <a:solidFill>
                  <a:schemeClr val="accent1"/>
                </a:solidFill>
                <a:effectLst>
                  <a:outerShdw blurRad="38100" dist="25400" dir="5400000" algn="ctr" rotWithShape="0">
                    <a:srgbClr val="6E747A">
                      <a:alpha val="43000"/>
                    </a:srgbClr>
                  </a:outerShdw>
                </a:effectLst>
                <a:latin typeface="Menlo"/>
              </a:rPr>
              <a:t>OCR</a:t>
            </a:r>
            <a:r>
              <a:rPr kumimoji="0" lang="en-US" sz="1600" i="0" u="none" strike="noStrike" normalizeH="0" baseline="0" dirty="0" smtClean="0">
                <a:ln w="0"/>
                <a:solidFill>
                  <a:schemeClr val="accent1"/>
                </a:solidFill>
                <a:effectLst>
                  <a:outerShdw blurRad="38100" dist="25400" dir="5400000" algn="ctr" rotWithShape="0">
                    <a:srgbClr val="6E747A">
                      <a:alpha val="43000"/>
                    </a:srgbClr>
                  </a:outerShdw>
                </a:effectLst>
                <a:cs typeface="Arial" panose="020B0604020202020204" pitchFamily="34" charset="0"/>
              </a:rPr>
              <a:t> performs best when the text is located on a uniform background and is formatted like a document</a:t>
            </a:r>
          </a:p>
          <a:p>
            <a:pPr defTabSz="914400">
              <a:buClrTx/>
              <a:buSzTx/>
            </a:pPr>
            <a:endParaRPr lang="en-US" sz="1600" dirty="0">
              <a:ln w="0"/>
              <a:solidFill>
                <a:schemeClr val="accent1"/>
              </a:solidFill>
              <a:effectLst>
                <a:outerShdw blurRad="38100" dist="25400" dir="5400000" algn="ctr" rotWithShape="0">
                  <a:srgbClr val="6E747A">
                    <a:alpha val="43000"/>
                  </a:srgbClr>
                </a:outerShdw>
              </a:effectLst>
              <a:cs typeface="Arial" panose="020B0604020202020204" pitchFamily="34" charset="0"/>
            </a:endParaRPr>
          </a:p>
          <a:p>
            <a:pPr defTabSz="914400">
              <a:buClrTx/>
              <a:buSzTx/>
            </a:pPr>
            <a:r>
              <a:rPr kumimoji="0" lang="en-US" sz="1600" i="0" u="none" strike="noStrike" normalizeH="0" baseline="0" dirty="0" smtClean="0">
                <a:ln w="0"/>
                <a:solidFill>
                  <a:schemeClr val="accent1"/>
                </a:solidFill>
                <a:effectLst>
                  <a:outerShdw blurRad="38100" dist="25400" dir="5400000" algn="ctr" rotWithShape="0">
                    <a:srgbClr val="6E747A">
                      <a:alpha val="43000"/>
                    </a:srgbClr>
                  </a:outerShdw>
                </a:effectLst>
              </a:rPr>
              <a:t> Consider the below example</a:t>
            </a:r>
          </a:p>
        </p:txBody>
      </p:sp>
      <p:pic>
        <p:nvPicPr>
          <p:cNvPr id="10" name="Picture 9"/>
          <p:cNvPicPr>
            <a:picLocks noChangeAspect="1"/>
          </p:cNvPicPr>
          <p:nvPr/>
        </p:nvPicPr>
        <p:blipFill>
          <a:blip r:embed="rId2"/>
          <a:stretch>
            <a:fillRect/>
          </a:stretch>
        </p:blipFill>
        <p:spPr>
          <a:xfrm>
            <a:off x="1951080" y="3658974"/>
            <a:ext cx="2057343" cy="1541405"/>
          </a:xfrm>
          <a:prstGeom prst="rect">
            <a:avLst/>
          </a:prstGeom>
        </p:spPr>
      </p:pic>
      <p:sp>
        <p:nvSpPr>
          <p:cNvPr id="12" name="Right Arrow 11"/>
          <p:cNvSpPr/>
          <p:nvPr/>
        </p:nvSpPr>
        <p:spPr>
          <a:xfrm>
            <a:off x="4008423" y="4267201"/>
            <a:ext cx="4550691" cy="442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8559114" y="3689269"/>
            <a:ext cx="2130125" cy="1598425"/>
          </a:xfrm>
          <a:prstGeom prst="rect">
            <a:avLst/>
          </a:prstGeom>
        </p:spPr>
      </p:pic>
      <p:sp>
        <p:nvSpPr>
          <p:cNvPr id="14" name="TextBox 13"/>
          <p:cNvSpPr txBox="1"/>
          <p:nvPr/>
        </p:nvSpPr>
        <p:spPr>
          <a:xfrm>
            <a:off x="5346357" y="3954162"/>
            <a:ext cx="1721708" cy="369332"/>
          </a:xfrm>
          <a:prstGeom prst="rect">
            <a:avLst/>
          </a:prstGeom>
          <a:noFill/>
        </p:spPr>
        <p:txBody>
          <a:bodyPr wrap="square" rtlCol="0">
            <a:spAutoFit/>
          </a:bodyPr>
          <a:lstStyle/>
          <a:p>
            <a:r>
              <a:rPr lang="en-US" dirty="0" smtClean="0">
                <a:ln w="0"/>
                <a:solidFill>
                  <a:schemeClr val="accent1"/>
                </a:solidFill>
                <a:effectLst>
                  <a:outerShdw blurRad="38100" dist="25400" dir="5400000" algn="ctr" rotWithShape="0">
                    <a:srgbClr val="6E747A">
                      <a:alpha val="43000"/>
                    </a:srgbClr>
                  </a:outerShdw>
                </a:effectLst>
              </a:rPr>
              <a:t>Preprocessing</a:t>
            </a:r>
            <a:endParaRPr lang="en-US" dirty="0">
              <a:ln w="0"/>
              <a:solidFill>
                <a:schemeClr val="accent1"/>
              </a:solidFill>
              <a:effectLst>
                <a:outerShdw blurRad="38100" dist="25400" dir="5400000" algn="ctr" rotWithShape="0">
                  <a:srgbClr val="6E747A">
                    <a:alpha val="43000"/>
                  </a:srgbClr>
                </a:outerShdw>
              </a:effectLst>
            </a:endParaRPr>
          </a:p>
        </p:txBody>
      </p:sp>
      <p:sp>
        <p:nvSpPr>
          <p:cNvPr id="16" name="TextBox 15"/>
          <p:cNvSpPr txBox="1"/>
          <p:nvPr/>
        </p:nvSpPr>
        <p:spPr>
          <a:xfrm>
            <a:off x="1411944" y="5590422"/>
            <a:ext cx="974536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ln w="0"/>
                <a:solidFill>
                  <a:schemeClr val="accent1"/>
                </a:solidFill>
                <a:effectLst>
                  <a:outerShdw blurRad="38100" dist="25400" dir="5400000" algn="ctr" rotWithShape="0">
                    <a:srgbClr val="6E747A">
                      <a:alpha val="43000"/>
                    </a:srgbClr>
                  </a:outerShdw>
                </a:effectLst>
              </a:rPr>
              <a:t>For natural images  - we need to segment the text from natural scenes will help OCR to obtain accurate results</a:t>
            </a:r>
            <a:endParaRPr lang="en-US" dirty="0">
              <a:ln w="0"/>
              <a:solidFill>
                <a:schemeClr val="accent1"/>
              </a:solidFill>
              <a:effectLst>
                <a:outerShdw blurRad="38100" dist="25400" dir="5400000" algn="ctr" rotWithShape="0">
                  <a:srgbClr val="6E747A">
                    <a:alpha val="43000"/>
                  </a:srgbClr>
                </a:outerShdw>
              </a:effectLst>
            </a:endParaRPr>
          </a:p>
        </p:txBody>
      </p:sp>
      <p:sp>
        <p:nvSpPr>
          <p:cNvPr id="19" name="TextBox 18"/>
          <p:cNvSpPr txBox="1"/>
          <p:nvPr/>
        </p:nvSpPr>
        <p:spPr>
          <a:xfrm>
            <a:off x="8588591" y="5287694"/>
            <a:ext cx="2965622" cy="369332"/>
          </a:xfrm>
          <a:prstGeom prst="rect">
            <a:avLst/>
          </a:prstGeom>
          <a:noFill/>
        </p:spPr>
        <p:txBody>
          <a:bodyPr wrap="square" rtlCol="0">
            <a:spAutoFit/>
          </a:bodyPr>
          <a:lstStyle/>
          <a:p>
            <a:r>
              <a:rPr lang="en-US" dirty="0" smtClean="0">
                <a:ln w="0"/>
                <a:solidFill>
                  <a:schemeClr val="accent1"/>
                </a:solidFill>
                <a:effectLst>
                  <a:outerShdw blurRad="38100" dist="25400" dir="5400000" algn="ctr" rotWithShape="0">
                    <a:srgbClr val="6E747A">
                      <a:alpha val="43000"/>
                    </a:srgbClr>
                  </a:outerShdw>
                </a:effectLst>
              </a:rPr>
              <a:t>(Source : </a:t>
            </a:r>
            <a:r>
              <a:rPr lang="en-US" dirty="0" err="1" smtClean="0">
                <a:ln w="0"/>
                <a:solidFill>
                  <a:schemeClr val="accent1"/>
                </a:solidFill>
                <a:effectLst>
                  <a:outerShdw blurRad="38100" dist="25400" dir="5400000" algn="ctr" rotWithShape="0">
                    <a:srgbClr val="6E747A">
                      <a:alpha val="43000"/>
                    </a:srgbClr>
                  </a:outerShdw>
                </a:effectLst>
              </a:rPr>
              <a:t>Mathworks</a:t>
            </a:r>
            <a:r>
              <a:rPr lang="en-US" dirty="0" smtClean="0">
                <a:ln w="0"/>
                <a:solidFill>
                  <a:schemeClr val="accent1"/>
                </a:solidFill>
                <a:effectLst>
                  <a:outerShdw blurRad="38100" dist="25400" dir="5400000" algn="ctr" rotWithShape="0">
                    <a:srgbClr val="6E747A">
                      <a:alpha val="43000"/>
                    </a:srgbClr>
                  </a:outerShdw>
                </a:effectLst>
              </a:rPr>
              <a:t>)</a:t>
            </a:r>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95626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909744" y="1736035"/>
            <a:ext cx="1683026" cy="13782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image</a:t>
            </a:r>
          </a:p>
        </p:txBody>
      </p:sp>
      <p:sp>
        <p:nvSpPr>
          <p:cNvPr id="4" name="Rectangle 3"/>
          <p:cNvSpPr/>
          <p:nvPr/>
        </p:nvSpPr>
        <p:spPr>
          <a:xfrm>
            <a:off x="3300150" y="1754302"/>
            <a:ext cx="1802295" cy="1378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it to gray scale to preprocessing</a:t>
            </a:r>
          </a:p>
        </p:txBody>
      </p:sp>
      <p:sp>
        <p:nvSpPr>
          <p:cNvPr id="5" name="Rectangle: Rounded Corners 6"/>
          <p:cNvSpPr/>
          <p:nvPr/>
        </p:nvSpPr>
        <p:spPr>
          <a:xfrm>
            <a:off x="5929094" y="1754302"/>
            <a:ext cx="2981739" cy="137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Detecting MSER regions to detect text regions</a:t>
            </a:r>
          </a:p>
        </p:txBody>
      </p:sp>
      <p:sp>
        <p:nvSpPr>
          <p:cNvPr id="6" name="Rectangle: Rounded Corners 7"/>
          <p:cNvSpPr/>
          <p:nvPr/>
        </p:nvSpPr>
        <p:spPr>
          <a:xfrm>
            <a:off x="9586694" y="1759316"/>
            <a:ext cx="1758958" cy="13732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Removing non text regions based on basic geometric properties</a:t>
            </a:r>
          </a:p>
        </p:txBody>
      </p:sp>
      <p:sp>
        <p:nvSpPr>
          <p:cNvPr id="7" name="Rectangle: Rounded Corners 8"/>
          <p:cNvSpPr/>
          <p:nvPr/>
        </p:nvSpPr>
        <p:spPr>
          <a:xfrm>
            <a:off x="9727096" y="3962400"/>
            <a:ext cx="1470990" cy="1669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Removing non text regions based on stroke width transform</a:t>
            </a:r>
          </a:p>
        </p:txBody>
      </p:sp>
      <p:sp>
        <p:nvSpPr>
          <p:cNvPr id="8" name="Rectangle: Rounded Corners 9"/>
          <p:cNvSpPr/>
          <p:nvPr/>
        </p:nvSpPr>
        <p:spPr>
          <a:xfrm>
            <a:off x="5791200" y="3962400"/>
            <a:ext cx="2703443" cy="1669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Merging text regions for final detection </a:t>
            </a:r>
          </a:p>
        </p:txBody>
      </p:sp>
      <p:sp>
        <p:nvSpPr>
          <p:cNvPr id="9" name="Oval 8"/>
          <p:cNvSpPr/>
          <p:nvPr/>
        </p:nvSpPr>
        <p:spPr>
          <a:xfrm>
            <a:off x="1484243" y="3962400"/>
            <a:ext cx="2676939" cy="1789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Recognize detected text using OCR</a:t>
            </a:r>
          </a:p>
        </p:txBody>
      </p:sp>
      <p:sp>
        <p:nvSpPr>
          <p:cNvPr id="10" name="Arrow: Right 11"/>
          <p:cNvSpPr/>
          <p:nvPr/>
        </p:nvSpPr>
        <p:spPr>
          <a:xfrm>
            <a:off x="2592770" y="2252869"/>
            <a:ext cx="707380"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3"/>
          <p:cNvSpPr/>
          <p:nvPr/>
        </p:nvSpPr>
        <p:spPr>
          <a:xfrm>
            <a:off x="5094206" y="2252869"/>
            <a:ext cx="834888"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6"/>
          <p:cNvSpPr/>
          <p:nvPr/>
        </p:nvSpPr>
        <p:spPr>
          <a:xfrm>
            <a:off x="8910833" y="2286000"/>
            <a:ext cx="675861"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7"/>
          <p:cNvSpPr/>
          <p:nvPr/>
        </p:nvSpPr>
        <p:spPr>
          <a:xfrm>
            <a:off x="10283686" y="3132528"/>
            <a:ext cx="357809" cy="718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8"/>
          <p:cNvSpPr/>
          <p:nvPr/>
        </p:nvSpPr>
        <p:spPr>
          <a:xfrm>
            <a:off x="8494643" y="4717774"/>
            <a:ext cx="1232453" cy="2517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9"/>
          <p:cNvSpPr/>
          <p:nvPr/>
        </p:nvSpPr>
        <p:spPr>
          <a:xfrm>
            <a:off x="4161182" y="4717774"/>
            <a:ext cx="1630018" cy="2517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20889" y="656330"/>
            <a:ext cx="3616410" cy="4616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dirty="0" smtClean="0"/>
              <a:t>Block Diagram</a:t>
            </a:r>
            <a:endParaRPr lang="en-US" sz="2400" dirty="0"/>
          </a:p>
        </p:txBody>
      </p:sp>
    </p:spTree>
    <p:extLst>
      <p:ext uri="{BB962C8B-B14F-4D97-AF65-F5344CB8AC3E}">
        <p14:creationId xmlns:p14="http://schemas.microsoft.com/office/powerpoint/2010/main" val="2742094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61141" y="1348303"/>
            <a:ext cx="5051983" cy="1815998"/>
          </a:xfrm>
          <a:prstGeom prst="rect">
            <a:avLst/>
          </a:prstGeom>
        </p:spPr>
      </p:pic>
      <p:sp>
        <p:nvSpPr>
          <p:cNvPr id="4" name="Rectangle 3"/>
          <p:cNvSpPr/>
          <p:nvPr/>
        </p:nvSpPr>
        <p:spPr>
          <a:xfrm>
            <a:off x="3812186" y="597629"/>
            <a:ext cx="3749891" cy="646331"/>
          </a:xfrm>
          <a:prstGeom prst="rect">
            <a:avLst/>
          </a:prstGeom>
        </p:spPr>
        <p:txBody>
          <a:bodyPr wrap="square">
            <a:spAutoFit/>
          </a:bodyPr>
          <a:lstStyle/>
          <a:p>
            <a:pPr algn="ctr"/>
            <a:r>
              <a:rPr lang="en-US" sz="3600" b="1" u="sng" dirty="0" smtClean="0">
                <a:ln w="0"/>
                <a:solidFill>
                  <a:schemeClr val="accent1"/>
                </a:solidFill>
                <a:effectLst>
                  <a:outerShdw blurRad="38100" dist="25400" dir="5400000" algn="ctr" rotWithShape="0">
                    <a:srgbClr val="6E747A">
                      <a:alpha val="43000"/>
                    </a:srgbClr>
                  </a:outerShdw>
                </a:effectLst>
              </a:rPr>
              <a:t>Input</a:t>
            </a:r>
            <a:endParaRPr lang="en-US" sz="3600" b="1" u="sng" dirty="0">
              <a:ln w="0"/>
              <a:solidFill>
                <a:schemeClr val="accent1"/>
              </a:solidFill>
              <a:effectLst>
                <a:outerShdw blurRad="38100" dist="25400" dir="5400000" algn="ctr" rotWithShape="0">
                  <a:srgbClr val="6E747A">
                    <a:alpha val="43000"/>
                  </a:srgbClr>
                </a:outerShdw>
              </a:effectLst>
            </a:endParaRPr>
          </a:p>
        </p:txBody>
      </p:sp>
      <p:sp>
        <p:nvSpPr>
          <p:cNvPr id="5" name="Rectangle 4"/>
          <p:cNvSpPr/>
          <p:nvPr/>
        </p:nvSpPr>
        <p:spPr>
          <a:xfrm>
            <a:off x="917766" y="3579768"/>
            <a:ext cx="4062587" cy="923330"/>
          </a:xfrm>
          <a:prstGeom prst="rect">
            <a:avLst/>
          </a:prstGeom>
        </p:spPr>
        <p:txBody>
          <a:bodyPr wrap="none">
            <a:spAutoFit/>
          </a:bodyPr>
          <a:lstStyle/>
          <a:p>
            <a:pPr algn="ctr"/>
            <a:r>
              <a:rPr lang="en-US" dirty="0">
                <a:ln w="0"/>
                <a:solidFill>
                  <a:schemeClr val="accent1"/>
                </a:solidFill>
                <a:effectLst>
                  <a:outerShdw blurRad="38100" dist="25400" dir="5400000" algn="ctr" rotWithShape="0">
                    <a:srgbClr val="6E747A">
                      <a:alpha val="43000"/>
                    </a:srgbClr>
                  </a:outerShdw>
                </a:effectLst>
              </a:rPr>
              <a:t>v = VideoReader('truck_front_input.mp4</a:t>
            </a:r>
            <a:r>
              <a:rPr lang="en-US" dirty="0" smtClean="0">
                <a:ln w="0"/>
                <a:solidFill>
                  <a:schemeClr val="accent1"/>
                </a:solidFill>
                <a:effectLst>
                  <a:outerShdw blurRad="38100" dist="25400" dir="5400000" algn="ctr" rotWithShape="0">
                    <a:srgbClr val="6E747A">
                      <a:alpha val="43000"/>
                    </a:srgbClr>
                  </a:outerShdw>
                </a:effectLst>
              </a:rPr>
              <a:t>');</a:t>
            </a:r>
          </a:p>
          <a:p>
            <a:pPr algn="ctr"/>
            <a:r>
              <a:rPr lang="en-US" dirty="0" smtClean="0">
                <a:ln w="0"/>
                <a:solidFill>
                  <a:schemeClr val="accent1"/>
                </a:solidFill>
                <a:effectLst>
                  <a:outerShdw blurRad="38100" dist="25400" dir="5400000" algn="ctr" rotWithShape="0">
                    <a:srgbClr val="6E747A">
                      <a:alpha val="43000"/>
                    </a:srgbClr>
                  </a:outerShdw>
                </a:effectLst>
              </a:rPr>
              <a:t>1 </a:t>
            </a:r>
            <a:r>
              <a:rPr lang="en-US" dirty="0" err="1" smtClean="0">
                <a:ln w="0"/>
                <a:solidFill>
                  <a:schemeClr val="accent1"/>
                </a:solidFill>
                <a:effectLst>
                  <a:outerShdw blurRad="38100" dist="25400" dir="5400000" algn="ctr" rotWithShape="0">
                    <a:srgbClr val="6E747A">
                      <a:alpha val="43000"/>
                    </a:srgbClr>
                  </a:outerShdw>
                </a:effectLst>
              </a:rPr>
              <a:t>st</a:t>
            </a:r>
            <a:r>
              <a:rPr lang="en-US" dirty="0" smtClean="0">
                <a:ln w="0"/>
                <a:solidFill>
                  <a:schemeClr val="accent1"/>
                </a:solidFill>
                <a:effectLst>
                  <a:outerShdw blurRad="38100" dist="25400" dir="5400000" algn="ctr" rotWithShape="0">
                    <a:srgbClr val="6E747A">
                      <a:alpha val="43000"/>
                    </a:srgbClr>
                  </a:outerShdw>
                </a:effectLst>
              </a:rPr>
              <a:t> frame:  video = read(v,1);</a:t>
            </a:r>
          </a:p>
          <a:p>
            <a:pPr algn="ctr"/>
            <a:r>
              <a:rPr lang="en-US" dirty="0" smtClean="0">
                <a:ln w="0"/>
                <a:solidFill>
                  <a:schemeClr val="accent1"/>
                </a:solidFill>
                <a:effectLst>
                  <a:outerShdw blurRad="38100" dist="25400" dir="5400000" algn="ctr" rotWithShape="0">
                    <a:srgbClr val="6E747A">
                      <a:alpha val="43000"/>
                    </a:srgbClr>
                  </a:outerShdw>
                </a:effectLst>
              </a:rPr>
              <a:t>   last </a:t>
            </a:r>
            <a:r>
              <a:rPr lang="en-US" dirty="0">
                <a:ln w="0"/>
                <a:solidFill>
                  <a:schemeClr val="accent1"/>
                </a:solidFill>
                <a:effectLst>
                  <a:outerShdw blurRad="38100" dist="25400" dir="5400000" algn="ctr" rotWithShape="0">
                    <a:srgbClr val="6E747A">
                      <a:alpha val="43000"/>
                    </a:srgbClr>
                  </a:outerShdw>
                </a:effectLst>
              </a:rPr>
              <a:t>frame:  video = read(</a:t>
            </a:r>
            <a:r>
              <a:rPr lang="en-US" dirty="0" err="1">
                <a:ln w="0"/>
                <a:solidFill>
                  <a:schemeClr val="accent1"/>
                </a:solidFill>
                <a:effectLst>
                  <a:outerShdw blurRad="38100" dist="25400" dir="5400000" algn="ctr" rotWithShape="0">
                    <a:srgbClr val="6E747A">
                      <a:alpha val="43000"/>
                    </a:srgbClr>
                  </a:outerShdw>
                </a:effectLst>
              </a:rPr>
              <a:t>v,Inf</a:t>
            </a:r>
            <a:r>
              <a:rPr lang="en-US"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24853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1109" y="1289062"/>
            <a:ext cx="5051983" cy="1815998"/>
          </a:xfrm>
          <a:prstGeom prst="rect">
            <a:avLst/>
          </a:prstGeom>
        </p:spPr>
      </p:pic>
      <p:sp>
        <p:nvSpPr>
          <p:cNvPr id="4" name="Rectangle 3"/>
          <p:cNvSpPr/>
          <p:nvPr/>
        </p:nvSpPr>
        <p:spPr>
          <a:xfrm>
            <a:off x="3812186" y="597629"/>
            <a:ext cx="3749891" cy="646331"/>
          </a:xfrm>
          <a:prstGeom prst="rect">
            <a:avLst/>
          </a:prstGeom>
        </p:spPr>
        <p:txBody>
          <a:bodyPr wrap="square">
            <a:spAutoFit/>
          </a:bodyPr>
          <a:lstStyle/>
          <a:p>
            <a:pPr algn="ctr"/>
            <a:r>
              <a:rPr lang="en-US" sz="3600" b="1" u="sng" dirty="0" smtClean="0">
                <a:ln w="0"/>
                <a:solidFill>
                  <a:schemeClr val="accent1"/>
                </a:solidFill>
                <a:effectLst>
                  <a:outerShdw blurRad="38100" dist="25400" dir="5400000" algn="ctr" rotWithShape="0">
                    <a:srgbClr val="6E747A">
                      <a:alpha val="43000"/>
                    </a:srgbClr>
                  </a:outerShdw>
                </a:effectLst>
              </a:rPr>
              <a:t>Input</a:t>
            </a:r>
            <a:endParaRPr lang="en-US" sz="3600" b="1" u="sng" dirty="0">
              <a:ln w="0"/>
              <a:solidFill>
                <a:schemeClr val="accent1"/>
              </a:solidFill>
              <a:effectLst>
                <a:outerShdw blurRad="38100" dist="25400" dir="5400000" algn="ctr" rotWithShape="0">
                  <a:srgbClr val="6E747A">
                    <a:alpha val="43000"/>
                  </a:srgbClr>
                </a:outerShdw>
              </a:effectLst>
            </a:endParaRPr>
          </a:p>
        </p:txBody>
      </p:sp>
      <p:sp>
        <p:nvSpPr>
          <p:cNvPr id="5" name="Rectangle 4"/>
          <p:cNvSpPr/>
          <p:nvPr/>
        </p:nvSpPr>
        <p:spPr>
          <a:xfrm>
            <a:off x="917766" y="3579768"/>
            <a:ext cx="4062587" cy="923330"/>
          </a:xfrm>
          <a:prstGeom prst="rect">
            <a:avLst/>
          </a:prstGeom>
        </p:spPr>
        <p:txBody>
          <a:bodyPr wrap="none">
            <a:spAutoFit/>
          </a:bodyPr>
          <a:lstStyle/>
          <a:p>
            <a:pPr algn="ctr"/>
            <a:r>
              <a:rPr lang="en-US" dirty="0">
                <a:ln w="0"/>
                <a:solidFill>
                  <a:schemeClr val="accent1"/>
                </a:solidFill>
                <a:effectLst>
                  <a:outerShdw blurRad="38100" dist="25400" dir="5400000" algn="ctr" rotWithShape="0">
                    <a:srgbClr val="6E747A">
                      <a:alpha val="43000"/>
                    </a:srgbClr>
                  </a:outerShdw>
                </a:effectLst>
              </a:rPr>
              <a:t>v = VideoReader('truck_front_input.mp4</a:t>
            </a:r>
            <a:r>
              <a:rPr lang="en-US" dirty="0" smtClean="0">
                <a:ln w="0"/>
                <a:solidFill>
                  <a:schemeClr val="accent1"/>
                </a:solidFill>
                <a:effectLst>
                  <a:outerShdw blurRad="38100" dist="25400" dir="5400000" algn="ctr" rotWithShape="0">
                    <a:srgbClr val="6E747A">
                      <a:alpha val="43000"/>
                    </a:srgbClr>
                  </a:outerShdw>
                </a:effectLst>
              </a:rPr>
              <a:t>');</a:t>
            </a:r>
          </a:p>
          <a:p>
            <a:pPr algn="ctr"/>
            <a:r>
              <a:rPr lang="en-US" dirty="0" smtClean="0">
                <a:ln w="0"/>
                <a:solidFill>
                  <a:schemeClr val="accent1"/>
                </a:solidFill>
                <a:effectLst>
                  <a:outerShdw blurRad="38100" dist="25400" dir="5400000" algn="ctr" rotWithShape="0">
                    <a:srgbClr val="6E747A">
                      <a:alpha val="43000"/>
                    </a:srgbClr>
                  </a:outerShdw>
                </a:effectLst>
              </a:rPr>
              <a:t>1 </a:t>
            </a:r>
            <a:r>
              <a:rPr lang="en-US" dirty="0" err="1" smtClean="0">
                <a:ln w="0"/>
                <a:solidFill>
                  <a:schemeClr val="accent1"/>
                </a:solidFill>
                <a:effectLst>
                  <a:outerShdw blurRad="38100" dist="25400" dir="5400000" algn="ctr" rotWithShape="0">
                    <a:srgbClr val="6E747A">
                      <a:alpha val="43000"/>
                    </a:srgbClr>
                  </a:outerShdw>
                </a:effectLst>
              </a:rPr>
              <a:t>st</a:t>
            </a:r>
            <a:r>
              <a:rPr lang="en-US" dirty="0" smtClean="0">
                <a:ln w="0"/>
                <a:solidFill>
                  <a:schemeClr val="accent1"/>
                </a:solidFill>
                <a:effectLst>
                  <a:outerShdw blurRad="38100" dist="25400" dir="5400000" algn="ctr" rotWithShape="0">
                    <a:srgbClr val="6E747A">
                      <a:alpha val="43000"/>
                    </a:srgbClr>
                  </a:outerShdw>
                </a:effectLst>
              </a:rPr>
              <a:t> frame:  video = read(v,1);</a:t>
            </a:r>
          </a:p>
          <a:p>
            <a:pPr algn="ctr"/>
            <a:r>
              <a:rPr lang="en-US" dirty="0" smtClean="0">
                <a:ln w="0"/>
                <a:solidFill>
                  <a:schemeClr val="accent1"/>
                </a:solidFill>
                <a:effectLst>
                  <a:outerShdw blurRad="38100" dist="25400" dir="5400000" algn="ctr" rotWithShape="0">
                    <a:srgbClr val="6E747A">
                      <a:alpha val="43000"/>
                    </a:srgbClr>
                  </a:outerShdw>
                </a:effectLst>
              </a:rPr>
              <a:t>   last </a:t>
            </a:r>
            <a:r>
              <a:rPr lang="en-US" dirty="0">
                <a:ln w="0"/>
                <a:solidFill>
                  <a:schemeClr val="accent1"/>
                </a:solidFill>
                <a:effectLst>
                  <a:outerShdw blurRad="38100" dist="25400" dir="5400000" algn="ctr" rotWithShape="0">
                    <a:srgbClr val="6E747A">
                      <a:alpha val="43000"/>
                    </a:srgbClr>
                  </a:outerShdw>
                </a:effectLst>
              </a:rPr>
              <a:t>frame:  video = read(</a:t>
            </a:r>
            <a:r>
              <a:rPr lang="en-US" dirty="0" err="1">
                <a:ln w="0"/>
                <a:solidFill>
                  <a:schemeClr val="accent1"/>
                </a:solidFill>
                <a:effectLst>
                  <a:outerShdw blurRad="38100" dist="25400" dir="5400000" algn="ctr" rotWithShape="0">
                    <a:srgbClr val="6E747A">
                      <a:alpha val="43000"/>
                    </a:srgbClr>
                  </a:outerShdw>
                </a:effectLst>
              </a:rPr>
              <a:t>v,Inf</a:t>
            </a:r>
            <a:r>
              <a:rPr lang="en-US" dirty="0">
                <a:ln w="0"/>
                <a:solidFill>
                  <a:schemeClr val="accent1"/>
                </a:solidFill>
                <a:effectLst>
                  <a:outerShdw blurRad="38100" dist="25400" dir="5400000" algn="ctr" rotWithShape="0">
                    <a:srgbClr val="6E747A">
                      <a:alpha val="43000"/>
                    </a:srgbClr>
                  </a:outerShdw>
                </a:effectLst>
              </a:rPr>
              <a:t>);</a:t>
            </a:r>
          </a:p>
        </p:txBody>
      </p:sp>
      <p:sp>
        <p:nvSpPr>
          <p:cNvPr id="6" name="TextBox 5"/>
          <p:cNvSpPr txBox="1"/>
          <p:nvPr/>
        </p:nvSpPr>
        <p:spPr>
          <a:xfrm>
            <a:off x="4980353" y="3796853"/>
            <a:ext cx="644728" cy="646331"/>
          </a:xfrm>
          <a:prstGeom prst="rect">
            <a:avLst/>
          </a:prstGeom>
          <a:noFill/>
        </p:spPr>
        <p:txBody>
          <a:bodyPr wrap="none" rtlCol="0">
            <a:spAutoFit/>
          </a:bodyPr>
          <a:lstStyle/>
          <a:p>
            <a:r>
              <a:rPr lang="en-US" dirty="0" smtClean="0">
                <a:ln w="0"/>
                <a:solidFill>
                  <a:schemeClr val="accent1"/>
                </a:solidFill>
                <a:effectLst>
                  <a:outerShdw blurRad="38100" dist="25400" dir="5400000" algn="ctr" rotWithShape="0">
                    <a:srgbClr val="6E747A">
                      <a:alpha val="43000"/>
                    </a:srgbClr>
                  </a:outerShdw>
                </a:effectLst>
              </a:rPr>
              <a:t>(OR)</a:t>
            </a:r>
            <a:endParaRPr lang="en-US" dirty="0">
              <a:ln w="0"/>
              <a:solidFill>
                <a:schemeClr val="accent1"/>
              </a:solidFill>
              <a:effectLst>
                <a:outerShdw blurRad="38100" dist="25400" dir="5400000" algn="ctr" rotWithShape="0">
                  <a:srgbClr val="6E747A">
                    <a:alpha val="43000"/>
                  </a:srgbClr>
                </a:outerShdw>
              </a:effectLst>
            </a:endParaRPr>
          </a:p>
          <a:p>
            <a:endParaRPr lang="en-US" dirty="0"/>
          </a:p>
        </p:txBody>
      </p:sp>
      <p:sp>
        <p:nvSpPr>
          <p:cNvPr id="9" name="Rectangle 8"/>
          <p:cNvSpPr/>
          <p:nvPr/>
        </p:nvSpPr>
        <p:spPr>
          <a:xfrm>
            <a:off x="4464908" y="5029601"/>
            <a:ext cx="7916562" cy="954107"/>
          </a:xfrm>
          <a:prstGeom prst="rect">
            <a:avLst/>
          </a:prstGeom>
        </p:spPr>
        <p:txBody>
          <a:bodyPr wrap="square">
            <a:spAutoFit/>
          </a:bodyPr>
          <a:lstStyle/>
          <a:p>
            <a:r>
              <a:rPr lang="en-US" sz="1400" dirty="0" err="1">
                <a:solidFill>
                  <a:srgbClr val="000000"/>
                </a:solidFill>
                <a:latin typeface="Courier New" panose="02070309020205020404" pitchFamily="49" charset="0"/>
              </a:rPr>
              <a:t>monish_input</a:t>
            </a:r>
            <a:r>
              <a:rPr lang="en-US" sz="1400" dirty="0">
                <a:solidFill>
                  <a:srgbClr val="000000"/>
                </a:solidFill>
                <a:latin typeface="Courier New" panose="02070309020205020404" pitchFamily="49" charset="0"/>
              </a:rPr>
              <a:t> = </a:t>
            </a:r>
            <a:r>
              <a:rPr lang="en-US" sz="1400" dirty="0" err="1">
                <a:solidFill>
                  <a:srgbClr val="000000"/>
                </a:solidFill>
                <a:latin typeface="Courier New" panose="02070309020205020404" pitchFamily="49" charset="0"/>
              </a:rPr>
              <a:t>imread</a:t>
            </a:r>
            <a:r>
              <a:rPr lang="en-US" sz="1400" dirty="0">
                <a:solidFill>
                  <a:srgbClr val="000000"/>
                </a:solidFill>
                <a:latin typeface="Courier New" panose="02070309020205020404" pitchFamily="49" charset="0"/>
              </a:rPr>
              <a:t>(</a:t>
            </a:r>
            <a:r>
              <a:rPr lang="en-US" sz="1400" dirty="0">
                <a:solidFill>
                  <a:srgbClr val="A020F0"/>
                </a:solidFill>
                <a:latin typeface="Courier New" panose="02070309020205020404" pitchFamily="49" charset="0"/>
              </a:rPr>
              <a:t>'a3.png'</a:t>
            </a:r>
            <a:r>
              <a:rPr lang="en-US" sz="1400" dirty="0">
                <a:solidFill>
                  <a:srgbClr val="000000"/>
                </a:solidFill>
                <a:latin typeface="Courier New" panose="02070309020205020404" pitchFamily="49" charset="0"/>
              </a:rPr>
              <a:t>);</a:t>
            </a:r>
          </a:p>
          <a:p>
            <a:r>
              <a:rPr lang="en-US" sz="1400" dirty="0" err="1">
                <a:solidFill>
                  <a:srgbClr val="000000"/>
                </a:solidFill>
                <a:latin typeface="Courier New" panose="02070309020205020404" pitchFamily="49" charset="0"/>
              </a:rPr>
              <a:t>figure,imshow</a:t>
            </a:r>
            <a:r>
              <a:rPr lang="en-US" sz="1400" dirty="0">
                <a:solidFill>
                  <a:srgbClr val="000000"/>
                </a:solidFill>
                <a:latin typeface="Courier New" panose="02070309020205020404" pitchFamily="49" charset="0"/>
              </a:rPr>
              <a:t>(</a:t>
            </a:r>
            <a:r>
              <a:rPr lang="en-US" sz="1400" dirty="0" err="1">
                <a:solidFill>
                  <a:srgbClr val="000000"/>
                </a:solidFill>
                <a:latin typeface="Courier New" panose="02070309020205020404" pitchFamily="49" charset="0"/>
              </a:rPr>
              <a:t>monish_input</a:t>
            </a:r>
            <a:r>
              <a:rPr lang="en-US" sz="1400" dirty="0">
                <a:solidFill>
                  <a:srgbClr val="000000"/>
                </a:solidFill>
                <a:latin typeface="Courier New" panose="02070309020205020404" pitchFamily="49" charset="0"/>
              </a:rPr>
              <a:t>),title(</a:t>
            </a:r>
            <a:r>
              <a:rPr lang="en-US" sz="1400" dirty="0">
                <a:solidFill>
                  <a:srgbClr val="A020F0"/>
                </a:solidFill>
                <a:latin typeface="Courier New" panose="02070309020205020404" pitchFamily="49" charset="0"/>
              </a:rPr>
              <a:t>'Original Image'</a:t>
            </a:r>
            <a:r>
              <a:rPr lang="en-US" sz="1400" dirty="0">
                <a:solidFill>
                  <a:srgbClr val="000000"/>
                </a:solidFill>
                <a:latin typeface="Courier New" panose="02070309020205020404" pitchFamily="49" charset="0"/>
              </a:rPr>
              <a:t>)</a:t>
            </a:r>
          </a:p>
          <a:p>
            <a:r>
              <a:rPr lang="en-US" sz="1400" dirty="0" err="1">
                <a:solidFill>
                  <a:srgbClr val="000000"/>
                </a:solidFill>
                <a:latin typeface="Courier New" panose="02070309020205020404" pitchFamily="49" charset="0"/>
              </a:rPr>
              <a:t>m_grayImage</a:t>
            </a:r>
            <a:r>
              <a:rPr lang="en-US" sz="1400" dirty="0">
                <a:solidFill>
                  <a:srgbClr val="000000"/>
                </a:solidFill>
                <a:latin typeface="Courier New" panose="02070309020205020404" pitchFamily="49" charset="0"/>
              </a:rPr>
              <a:t> = rgb2gray(</a:t>
            </a:r>
            <a:r>
              <a:rPr lang="en-US" sz="1400" dirty="0" err="1">
                <a:solidFill>
                  <a:srgbClr val="000000"/>
                </a:solidFill>
                <a:latin typeface="Courier New" panose="02070309020205020404" pitchFamily="49" charset="0"/>
              </a:rPr>
              <a:t>monish_input</a:t>
            </a:r>
            <a:r>
              <a:rPr lang="en-US" sz="1400" dirty="0">
                <a:solidFill>
                  <a:srgbClr val="000000"/>
                </a:solidFill>
                <a:latin typeface="Courier New" panose="02070309020205020404" pitchFamily="49" charset="0"/>
              </a:rPr>
              <a:t>);</a:t>
            </a:r>
          </a:p>
          <a:p>
            <a:r>
              <a:rPr lang="en-US" sz="1400" dirty="0" err="1">
                <a:solidFill>
                  <a:srgbClr val="000000"/>
                </a:solidFill>
                <a:latin typeface="Courier New" panose="02070309020205020404" pitchFamily="49" charset="0"/>
              </a:rPr>
              <a:t>figure,imshow</a:t>
            </a:r>
            <a:r>
              <a:rPr lang="en-US" sz="1400" dirty="0">
                <a:solidFill>
                  <a:srgbClr val="000000"/>
                </a:solidFill>
                <a:latin typeface="Courier New" panose="02070309020205020404" pitchFamily="49" charset="0"/>
              </a:rPr>
              <a:t>(</a:t>
            </a:r>
            <a:r>
              <a:rPr lang="en-US" sz="1400" dirty="0" err="1">
                <a:solidFill>
                  <a:srgbClr val="000000"/>
                </a:solidFill>
                <a:latin typeface="Courier New" panose="02070309020205020404" pitchFamily="49" charset="0"/>
              </a:rPr>
              <a:t>m_grayImage</a:t>
            </a:r>
            <a:r>
              <a:rPr lang="en-US" sz="1400" dirty="0">
                <a:solidFill>
                  <a:srgbClr val="000000"/>
                </a:solidFill>
                <a:latin typeface="Courier New" panose="02070309020205020404" pitchFamily="49" charset="0"/>
              </a:rPr>
              <a:t>),title(</a:t>
            </a:r>
            <a:r>
              <a:rPr lang="en-US" sz="1400" dirty="0">
                <a:solidFill>
                  <a:srgbClr val="A020F0"/>
                </a:solidFill>
                <a:latin typeface="Courier New" panose="02070309020205020404" pitchFamily="49" charset="0"/>
              </a:rPr>
              <a:t>'Original Image in gray'</a:t>
            </a:r>
            <a:r>
              <a:rPr lang="en-US" sz="1400" dirty="0">
                <a:solidFill>
                  <a:srgbClr val="000000"/>
                </a:solidFill>
                <a:latin typeface="Courier New" panose="02070309020205020404" pitchFamily="49" charset="0"/>
              </a:rPr>
              <a:t>)</a:t>
            </a:r>
          </a:p>
        </p:txBody>
      </p:sp>
      <p:pic>
        <p:nvPicPr>
          <p:cNvPr id="10" name="Picture 9"/>
          <p:cNvPicPr>
            <a:picLocks noChangeAspect="1"/>
          </p:cNvPicPr>
          <p:nvPr/>
        </p:nvPicPr>
        <p:blipFill>
          <a:blip r:embed="rId3"/>
          <a:stretch>
            <a:fillRect/>
          </a:stretch>
        </p:blipFill>
        <p:spPr>
          <a:xfrm>
            <a:off x="5890054" y="3213602"/>
            <a:ext cx="2035263" cy="1520103"/>
          </a:xfrm>
          <a:prstGeom prst="rect">
            <a:avLst/>
          </a:prstGeom>
        </p:spPr>
      </p:pic>
      <p:pic>
        <p:nvPicPr>
          <p:cNvPr id="11" name="Picture 10"/>
          <p:cNvPicPr>
            <a:picLocks noChangeAspect="1"/>
          </p:cNvPicPr>
          <p:nvPr/>
        </p:nvPicPr>
        <p:blipFill>
          <a:blip r:embed="rId4"/>
          <a:stretch>
            <a:fillRect/>
          </a:stretch>
        </p:blipFill>
        <p:spPr>
          <a:xfrm>
            <a:off x="8190290" y="3342493"/>
            <a:ext cx="3203678" cy="1262319"/>
          </a:xfrm>
          <a:prstGeom prst="rect">
            <a:avLst/>
          </a:prstGeom>
        </p:spPr>
      </p:pic>
    </p:spTree>
    <p:extLst>
      <p:ext uri="{BB962C8B-B14F-4D97-AF65-F5344CB8AC3E}">
        <p14:creationId xmlns:p14="http://schemas.microsoft.com/office/powerpoint/2010/main" val="198714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n w="0"/>
                <a:solidFill>
                  <a:schemeClr val="accent1"/>
                </a:solidFill>
                <a:effectLst>
                  <a:outerShdw blurRad="38100" dist="25400" dir="5400000" algn="ctr" rotWithShape="0">
                    <a:srgbClr val="6E747A">
                      <a:alpha val="43000"/>
                    </a:srgbClr>
                  </a:outerShdw>
                </a:effectLst>
              </a:rPr>
              <a:t>Detecting </a:t>
            </a:r>
            <a:r>
              <a:rPr lang="en-US" dirty="0">
                <a:ln w="0"/>
                <a:solidFill>
                  <a:schemeClr val="accent1"/>
                </a:solidFill>
                <a:effectLst>
                  <a:outerShdw blurRad="38100" dist="25400" dir="5400000" algn="ctr" rotWithShape="0">
                    <a:srgbClr val="6E747A">
                      <a:alpha val="43000"/>
                    </a:srgbClr>
                  </a:outerShdw>
                </a:effectLst>
              </a:rPr>
              <a:t>MSER </a:t>
            </a:r>
            <a:r>
              <a:rPr lang="en-US" dirty="0" smtClean="0">
                <a:ln w="0"/>
                <a:solidFill>
                  <a:schemeClr val="accent1"/>
                </a:solidFill>
                <a:effectLst>
                  <a:outerShdw blurRad="38100" dist="25400" dir="5400000" algn="ctr" rotWithShape="0">
                    <a:srgbClr val="6E747A">
                      <a:alpha val="43000"/>
                    </a:srgbClr>
                  </a:outerShdw>
                </a:effectLst>
              </a:rPr>
              <a:t>regions</a:t>
            </a:r>
            <a:endParaRPr lang="en-US" dirty="0"/>
          </a:p>
        </p:txBody>
      </p:sp>
      <p:sp>
        <p:nvSpPr>
          <p:cNvPr id="3" name="Rectangle 2"/>
          <p:cNvSpPr/>
          <p:nvPr/>
        </p:nvSpPr>
        <p:spPr>
          <a:xfrm>
            <a:off x="1400432" y="2828836"/>
            <a:ext cx="9753600" cy="646331"/>
          </a:xfrm>
          <a:prstGeom prst="rect">
            <a:avLst/>
          </a:prstGeom>
        </p:spPr>
        <p:txBody>
          <a:bodyPr wrap="square">
            <a:spAutoFit/>
          </a:bodyPr>
          <a:lstStyle/>
          <a:p>
            <a:r>
              <a:rPr lang="en-US" dirty="0">
                <a:solidFill>
                  <a:srgbClr val="404040"/>
                </a:solidFill>
                <a:latin typeface="Arial" panose="020B0604020202020204" pitchFamily="34" charset="0"/>
              </a:rPr>
              <a:t>The MSER feature detector works well for finding text regions .</a:t>
            </a:r>
            <a:r>
              <a:rPr lang="en-US" dirty="0" smtClean="0">
                <a:solidFill>
                  <a:srgbClr val="404040"/>
                </a:solidFill>
                <a:latin typeface="Arial" panose="020B0604020202020204" pitchFamily="34" charset="0"/>
              </a:rPr>
              <a:t> </a:t>
            </a:r>
            <a:r>
              <a:rPr lang="en-US" dirty="0">
                <a:solidFill>
                  <a:srgbClr val="404040"/>
                </a:solidFill>
                <a:latin typeface="Arial" panose="020B0604020202020204" pitchFamily="34" charset="0"/>
              </a:rPr>
              <a:t>It works well for text because the consistent color and high contrast of text leads to stable intensity profiles.</a:t>
            </a:r>
            <a:endParaRPr lang="en-US" dirty="0"/>
          </a:p>
        </p:txBody>
      </p:sp>
    </p:spTree>
    <p:extLst>
      <p:ext uri="{BB962C8B-B14F-4D97-AF65-F5344CB8AC3E}">
        <p14:creationId xmlns:p14="http://schemas.microsoft.com/office/powerpoint/2010/main" val="41066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n w="0"/>
                <a:solidFill>
                  <a:schemeClr val="accent1"/>
                </a:solidFill>
                <a:effectLst>
                  <a:outerShdw blurRad="38100" dist="25400" dir="5400000" algn="ctr" rotWithShape="0">
                    <a:srgbClr val="6E747A">
                      <a:alpha val="43000"/>
                    </a:srgbClr>
                  </a:outerShdw>
                </a:effectLst>
              </a:rPr>
              <a:t>Detecting </a:t>
            </a:r>
            <a:r>
              <a:rPr lang="en-US" dirty="0">
                <a:ln w="0"/>
                <a:solidFill>
                  <a:schemeClr val="accent1"/>
                </a:solidFill>
                <a:effectLst>
                  <a:outerShdw blurRad="38100" dist="25400" dir="5400000" algn="ctr" rotWithShape="0">
                    <a:srgbClr val="6E747A">
                      <a:alpha val="43000"/>
                    </a:srgbClr>
                  </a:outerShdw>
                </a:effectLst>
              </a:rPr>
              <a:t>MSER </a:t>
            </a:r>
            <a:r>
              <a:rPr lang="en-US" dirty="0" smtClean="0">
                <a:ln w="0"/>
                <a:solidFill>
                  <a:schemeClr val="accent1"/>
                </a:solidFill>
                <a:effectLst>
                  <a:outerShdw blurRad="38100" dist="25400" dir="5400000" algn="ctr" rotWithShape="0">
                    <a:srgbClr val="6E747A">
                      <a:alpha val="43000"/>
                    </a:srgbClr>
                  </a:outerShdw>
                </a:effectLst>
              </a:rPr>
              <a:t>regions</a:t>
            </a:r>
            <a:endParaRPr lang="en-US" dirty="0"/>
          </a:p>
        </p:txBody>
      </p:sp>
      <p:sp>
        <p:nvSpPr>
          <p:cNvPr id="3" name="Rectangle 2"/>
          <p:cNvSpPr/>
          <p:nvPr/>
        </p:nvSpPr>
        <p:spPr>
          <a:xfrm>
            <a:off x="1400432" y="2828836"/>
            <a:ext cx="9753600" cy="646331"/>
          </a:xfrm>
          <a:prstGeom prst="rect">
            <a:avLst/>
          </a:prstGeom>
        </p:spPr>
        <p:txBody>
          <a:bodyPr wrap="square">
            <a:spAutoFit/>
          </a:bodyPr>
          <a:lstStyle/>
          <a:p>
            <a:r>
              <a:rPr lang="en-US" dirty="0">
                <a:solidFill>
                  <a:srgbClr val="404040"/>
                </a:solidFill>
                <a:latin typeface="Arial" panose="020B0604020202020204" pitchFamily="34" charset="0"/>
              </a:rPr>
              <a:t>The MSER feature detector works well for finding text regions .</a:t>
            </a:r>
            <a:r>
              <a:rPr lang="en-US" dirty="0" smtClean="0">
                <a:solidFill>
                  <a:srgbClr val="404040"/>
                </a:solidFill>
                <a:latin typeface="Arial" panose="020B0604020202020204" pitchFamily="34" charset="0"/>
              </a:rPr>
              <a:t> </a:t>
            </a:r>
            <a:r>
              <a:rPr lang="en-US" dirty="0">
                <a:solidFill>
                  <a:srgbClr val="404040"/>
                </a:solidFill>
                <a:latin typeface="Arial" panose="020B0604020202020204" pitchFamily="34" charset="0"/>
              </a:rPr>
              <a:t>It works well for text because the consistent color and high contrast of text leads to stable intensity profiles.</a:t>
            </a:r>
            <a:endParaRPr lang="en-US" dirty="0"/>
          </a:p>
        </p:txBody>
      </p:sp>
      <p:sp>
        <p:nvSpPr>
          <p:cNvPr id="11" name="Rectangle 10"/>
          <p:cNvSpPr/>
          <p:nvPr/>
        </p:nvSpPr>
        <p:spPr>
          <a:xfrm>
            <a:off x="1178012" y="3875462"/>
            <a:ext cx="6096000" cy="646331"/>
          </a:xfrm>
          <a:prstGeom prst="rect">
            <a:avLst/>
          </a:prstGeom>
        </p:spPr>
        <p:txBody>
          <a:bodyPr>
            <a:spAutoFit/>
          </a:bodyPr>
          <a:lstStyle/>
          <a:p>
            <a:r>
              <a:rPr lang="en-US" dirty="0"/>
              <a:t>[</a:t>
            </a:r>
            <a:r>
              <a:rPr lang="en-US" dirty="0" err="1"/>
              <a:t>regions,cc</a:t>
            </a:r>
            <a:r>
              <a:rPr lang="en-US" dirty="0"/>
              <a:t>] = </a:t>
            </a:r>
            <a:r>
              <a:rPr lang="en-US" dirty="0" err="1"/>
              <a:t>detectMSERFeatures</a:t>
            </a:r>
            <a:r>
              <a:rPr lang="en-US" dirty="0"/>
              <a:t>(I)optionally returns MSER regions in a connected component structure.</a:t>
            </a:r>
          </a:p>
        </p:txBody>
      </p:sp>
      <p:sp>
        <p:nvSpPr>
          <p:cNvPr id="16" name="Rectangle 15"/>
          <p:cNvSpPr/>
          <p:nvPr/>
        </p:nvSpPr>
        <p:spPr>
          <a:xfrm>
            <a:off x="1974340" y="5089832"/>
            <a:ext cx="9179692" cy="646331"/>
          </a:xfrm>
          <a:prstGeom prst="rect">
            <a:avLst/>
          </a:prstGeom>
        </p:spPr>
        <p:txBody>
          <a:bodyPr wrap="none">
            <a:spAutoFit/>
          </a:bodyPr>
          <a:lstStyle/>
          <a:p>
            <a:pPr algn="ctr"/>
            <a:r>
              <a:rPr lang="en-US" dirty="0">
                <a:ln w="0"/>
                <a:solidFill>
                  <a:schemeClr val="accent1"/>
                </a:solidFill>
                <a:effectLst>
                  <a:outerShdw blurRad="38100" dist="25400" dir="5400000" algn="ctr" rotWithShape="0">
                    <a:srgbClr val="6E747A">
                      <a:alpha val="43000"/>
                    </a:srgbClr>
                  </a:outerShdw>
                </a:effectLst>
              </a:rPr>
              <a:t>Use the </a:t>
            </a:r>
            <a:r>
              <a:rPr lang="en-US" dirty="0" err="1">
                <a:ln w="0"/>
                <a:solidFill>
                  <a:schemeClr val="accent1"/>
                </a:solidFill>
                <a:effectLst>
                  <a:outerShdw blurRad="38100" dist="25400" dir="5400000" algn="ctr" rotWithShape="0">
                    <a:srgbClr val="6E747A">
                      <a:alpha val="43000"/>
                    </a:srgbClr>
                  </a:outerShdw>
                </a:effectLst>
              </a:rPr>
              <a:t>detectMSERFeatures</a:t>
            </a:r>
            <a:r>
              <a:rPr lang="en-US" dirty="0">
                <a:ln w="0"/>
                <a:solidFill>
                  <a:schemeClr val="accent1"/>
                </a:solidFill>
                <a:effectLst>
                  <a:outerShdw blurRad="38100" dist="25400" dir="5400000" algn="ctr" rotWithShape="0">
                    <a:srgbClr val="6E747A">
                      <a:alpha val="43000"/>
                    </a:srgbClr>
                  </a:outerShdw>
                </a:effectLst>
              </a:rPr>
              <a:t> function to find all the regions within the image and plot these results. </a:t>
            </a:r>
            <a:endParaRPr lang="en-US" dirty="0" smtClean="0">
              <a:ln w="0"/>
              <a:solidFill>
                <a:schemeClr val="accent1"/>
              </a:solidFill>
              <a:effectLst>
                <a:outerShdw blurRad="38100" dist="25400" dir="5400000" algn="ctr" rotWithShape="0">
                  <a:srgbClr val="6E747A">
                    <a:alpha val="43000"/>
                  </a:srgbClr>
                </a:outerShdw>
              </a:effectLst>
            </a:endParaRPr>
          </a:p>
          <a:p>
            <a:pPr algn="ctr"/>
            <a:r>
              <a:rPr lang="en-US" dirty="0" smtClean="0">
                <a:ln w="0"/>
                <a:solidFill>
                  <a:schemeClr val="accent1"/>
                </a:solidFill>
                <a:effectLst>
                  <a:outerShdw blurRad="38100" dist="25400" dir="5400000" algn="ctr" rotWithShape="0">
                    <a:srgbClr val="6E747A">
                      <a:alpha val="43000"/>
                    </a:srgbClr>
                  </a:outerShdw>
                </a:effectLst>
              </a:rPr>
              <a:t>Notice </a:t>
            </a:r>
            <a:r>
              <a:rPr lang="en-US" dirty="0">
                <a:ln w="0"/>
                <a:solidFill>
                  <a:schemeClr val="accent1"/>
                </a:solidFill>
                <a:effectLst>
                  <a:outerShdw blurRad="38100" dist="25400" dir="5400000" algn="ctr" rotWithShape="0">
                    <a:srgbClr val="6E747A">
                      <a:alpha val="43000"/>
                    </a:srgbClr>
                  </a:outerShdw>
                </a:effectLst>
              </a:rPr>
              <a:t>that there are many non-text regions detected alongside the text.</a:t>
            </a:r>
          </a:p>
        </p:txBody>
      </p:sp>
      <p:sp>
        <p:nvSpPr>
          <p:cNvPr id="17" name="Down Arrow 16"/>
          <p:cNvSpPr/>
          <p:nvPr/>
        </p:nvSpPr>
        <p:spPr>
          <a:xfrm>
            <a:off x="5807676" y="4521793"/>
            <a:ext cx="543697" cy="5680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18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9696" y="656067"/>
            <a:ext cx="4165386" cy="3030042"/>
          </a:xfrm>
          <a:prstGeom prst="rect">
            <a:avLst/>
          </a:prstGeom>
        </p:spPr>
      </p:pic>
      <p:sp>
        <p:nvSpPr>
          <p:cNvPr id="4" name="Rectangle 3"/>
          <p:cNvSpPr/>
          <p:nvPr/>
        </p:nvSpPr>
        <p:spPr>
          <a:xfrm>
            <a:off x="5439137" y="553649"/>
            <a:ext cx="1116011" cy="523220"/>
          </a:xfrm>
          <a:prstGeom prst="rect">
            <a:avLst/>
          </a:prstGeom>
          <a:noFill/>
        </p:spPr>
        <p:txBody>
          <a:bodyPr wrap="none" lIns="91440" tIns="45720" rIns="91440" bIns="45720">
            <a:spAutoFit/>
          </a:bodyPr>
          <a:lstStyle/>
          <a:p>
            <a:pPr algn="ctr"/>
            <a:r>
              <a:rPr lang="en-US" sz="2800" dirty="0" smtClean="0">
                <a:ln w="0"/>
                <a:solidFill>
                  <a:schemeClr val="accent1"/>
                </a:solidFill>
                <a:effectLst>
                  <a:outerShdw blurRad="38100" dist="25400" dir="5400000" algn="ctr" rotWithShape="0">
                    <a:srgbClr val="6E747A">
                      <a:alpha val="43000"/>
                    </a:srgbClr>
                  </a:outerShdw>
                </a:effectLst>
              </a:rPr>
              <a:t>MSER</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3"/>
          <a:stretch>
            <a:fillRect/>
          </a:stretch>
        </p:blipFill>
        <p:spPr>
          <a:xfrm>
            <a:off x="3532335" y="4027704"/>
            <a:ext cx="1906802" cy="2009476"/>
          </a:xfrm>
          <a:prstGeom prst="rect">
            <a:avLst/>
          </a:prstGeom>
        </p:spPr>
      </p:pic>
      <p:pic>
        <p:nvPicPr>
          <p:cNvPr id="6" name="Picture 5"/>
          <p:cNvPicPr>
            <a:picLocks noChangeAspect="1"/>
          </p:cNvPicPr>
          <p:nvPr/>
        </p:nvPicPr>
        <p:blipFill>
          <a:blip r:embed="rId4"/>
          <a:stretch>
            <a:fillRect/>
          </a:stretch>
        </p:blipFill>
        <p:spPr>
          <a:xfrm>
            <a:off x="6152121" y="1803119"/>
            <a:ext cx="4744241" cy="3526762"/>
          </a:xfrm>
          <a:prstGeom prst="rect">
            <a:avLst/>
          </a:prstGeom>
        </p:spPr>
      </p:pic>
      <p:sp>
        <p:nvSpPr>
          <p:cNvPr id="7" name="Down Arrow 6"/>
          <p:cNvSpPr/>
          <p:nvPr/>
        </p:nvSpPr>
        <p:spPr>
          <a:xfrm>
            <a:off x="4028303" y="3402227"/>
            <a:ext cx="288324" cy="683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5371070" y="4580238"/>
            <a:ext cx="914400" cy="452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48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535" y="2226444"/>
            <a:ext cx="6096000" cy="923330"/>
          </a:xfrm>
          <a:prstGeom prst="rect">
            <a:avLst/>
          </a:prstGeom>
        </p:spPr>
        <p:txBody>
          <a:bodyPr>
            <a:spAutoFit/>
          </a:bodyPr>
          <a:lstStyle/>
          <a:p>
            <a:r>
              <a:rPr lang="en-US" dirty="0"/>
              <a:t>[</a:t>
            </a:r>
            <a:r>
              <a:rPr lang="en-US" dirty="0" err="1"/>
              <a:t>mserRegions</a:t>
            </a:r>
            <a:r>
              <a:rPr lang="en-US" dirty="0"/>
              <a:t>, </a:t>
            </a:r>
            <a:r>
              <a:rPr lang="en-US" dirty="0" err="1"/>
              <a:t>mserConnComp</a:t>
            </a:r>
            <a:r>
              <a:rPr lang="en-US" dirty="0"/>
              <a:t>] = </a:t>
            </a:r>
            <a:r>
              <a:rPr lang="en-US" dirty="0" err="1"/>
              <a:t>detectMSERFeatures</a:t>
            </a:r>
            <a:r>
              <a:rPr lang="en-US" dirty="0"/>
              <a:t>(</a:t>
            </a:r>
            <a:r>
              <a:rPr lang="en-US" dirty="0" err="1"/>
              <a:t>m_grayImage</a:t>
            </a:r>
            <a:r>
              <a:rPr lang="en-US" dirty="0"/>
              <a:t>, ... </a:t>
            </a:r>
          </a:p>
          <a:p>
            <a:r>
              <a:rPr lang="en-US" dirty="0"/>
              <a:t>    '</a:t>
            </a:r>
            <a:r>
              <a:rPr lang="en-US" dirty="0" err="1"/>
              <a:t>RegionAreaRange</a:t>
            </a:r>
            <a:r>
              <a:rPr lang="en-US" dirty="0"/>
              <a:t>',[200 7800],'ThresholdDelta',4);</a:t>
            </a:r>
          </a:p>
        </p:txBody>
      </p:sp>
      <p:pic>
        <p:nvPicPr>
          <p:cNvPr id="3" name="Picture 2"/>
          <p:cNvPicPr>
            <a:picLocks noChangeAspect="1"/>
          </p:cNvPicPr>
          <p:nvPr/>
        </p:nvPicPr>
        <p:blipFill>
          <a:blip r:embed="rId2"/>
          <a:stretch>
            <a:fillRect/>
          </a:stretch>
        </p:blipFill>
        <p:spPr>
          <a:xfrm>
            <a:off x="1074007" y="3715235"/>
            <a:ext cx="4258088" cy="838714"/>
          </a:xfrm>
          <a:prstGeom prst="rect">
            <a:avLst/>
          </a:prstGeom>
        </p:spPr>
      </p:pic>
      <p:sp>
        <p:nvSpPr>
          <p:cNvPr id="4" name="Rectangle 3"/>
          <p:cNvSpPr/>
          <p:nvPr/>
        </p:nvSpPr>
        <p:spPr>
          <a:xfrm>
            <a:off x="4851772" y="718406"/>
            <a:ext cx="1944763" cy="523220"/>
          </a:xfrm>
          <a:prstGeom prst="rect">
            <a:avLst/>
          </a:prstGeom>
          <a:noFill/>
        </p:spPr>
        <p:txBody>
          <a:bodyPr wrap="none" lIns="91440" tIns="45720" rIns="91440" bIns="45720">
            <a:spAutoFit/>
          </a:bodyPr>
          <a:lstStyle/>
          <a:p>
            <a:pPr algn="ctr"/>
            <a:r>
              <a:rPr lang="en-US" sz="2800" b="0" cap="none" spc="0" dirty="0" smtClean="0">
                <a:ln w="0"/>
                <a:solidFill>
                  <a:schemeClr val="accent1"/>
                </a:solidFill>
                <a:effectLst>
                  <a:outerShdw blurRad="38100" dist="25400" dir="5400000" algn="ctr" rotWithShape="0">
                    <a:srgbClr val="6E747A">
                      <a:alpha val="43000"/>
                    </a:srgbClr>
                  </a:outerShdw>
                </a:effectLst>
              </a:rPr>
              <a:t>MSER Code</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5" name="Rectangle 4"/>
          <p:cNvSpPr/>
          <p:nvPr/>
        </p:nvSpPr>
        <p:spPr>
          <a:xfrm>
            <a:off x="1318054" y="5105884"/>
            <a:ext cx="6021859" cy="523220"/>
          </a:xfrm>
          <a:prstGeom prst="rect">
            <a:avLst/>
          </a:prstGeom>
        </p:spPr>
        <p:txBody>
          <a:bodyPr wrap="square">
            <a:spAutoFit/>
          </a:bodyPr>
          <a:lstStyle/>
          <a:p>
            <a:r>
              <a:rPr lang="en-US" sz="1400" dirty="0" smtClean="0">
                <a:solidFill>
                  <a:srgbClr val="404040"/>
                </a:solidFill>
                <a:latin typeface="Arial" panose="020B0604020202020204" pitchFamily="34" charset="0"/>
              </a:rPr>
              <a:t>The </a:t>
            </a:r>
            <a:r>
              <a:rPr lang="en-US" sz="1400" dirty="0">
                <a:solidFill>
                  <a:srgbClr val="404040"/>
                </a:solidFill>
                <a:latin typeface="Arial" panose="020B0604020202020204" pitchFamily="34" charset="0"/>
              </a:rPr>
              <a:t>vector, [</a:t>
            </a:r>
            <a:r>
              <a:rPr lang="en-US" sz="1400" i="1" dirty="0" err="1">
                <a:solidFill>
                  <a:srgbClr val="404040"/>
                </a:solidFill>
                <a:latin typeface="Bitstream Vera Serif"/>
              </a:rPr>
              <a:t>minArea</a:t>
            </a:r>
            <a:r>
              <a:rPr lang="en-US" sz="1400" dirty="0">
                <a:solidFill>
                  <a:srgbClr val="404040"/>
                </a:solidFill>
                <a:latin typeface="Arial" panose="020B0604020202020204" pitchFamily="34" charset="0"/>
              </a:rPr>
              <a:t> </a:t>
            </a:r>
            <a:r>
              <a:rPr lang="en-US" sz="1400" i="1" dirty="0" err="1">
                <a:solidFill>
                  <a:srgbClr val="404040"/>
                </a:solidFill>
                <a:latin typeface="Bitstream Vera Serif"/>
              </a:rPr>
              <a:t>maxArea</a:t>
            </a:r>
            <a:r>
              <a:rPr lang="en-US" sz="1400" dirty="0">
                <a:solidFill>
                  <a:srgbClr val="404040"/>
                </a:solidFill>
                <a:latin typeface="Arial" panose="020B0604020202020204" pitchFamily="34" charset="0"/>
              </a:rPr>
              <a:t>], allows the selection of regions containing pixels to be between </a:t>
            </a:r>
            <a:r>
              <a:rPr lang="en-US" sz="1400" i="1" dirty="0" err="1">
                <a:solidFill>
                  <a:srgbClr val="404040"/>
                </a:solidFill>
                <a:latin typeface="Bitstream Vera Serif"/>
              </a:rPr>
              <a:t>minArea</a:t>
            </a:r>
            <a:r>
              <a:rPr lang="en-US" sz="1400" dirty="0">
                <a:solidFill>
                  <a:srgbClr val="404040"/>
                </a:solidFill>
                <a:latin typeface="Arial" panose="020B0604020202020204" pitchFamily="34" charset="0"/>
              </a:rPr>
              <a:t> and </a:t>
            </a:r>
            <a:r>
              <a:rPr lang="en-US" sz="1400" i="1" dirty="0" err="1">
                <a:solidFill>
                  <a:srgbClr val="404040"/>
                </a:solidFill>
                <a:latin typeface="Bitstream Vera Serif"/>
              </a:rPr>
              <a:t>maxArea</a:t>
            </a:r>
            <a:endParaRPr lang="en-US" sz="1400" dirty="0"/>
          </a:p>
        </p:txBody>
      </p:sp>
      <p:sp>
        <p:nvSpPr>
          <p:cNvPr id="6" name="Down Arrow 5"/>
          <p:cNvSpPr/>
          <p:nvPr/>
        </p:nvSpPr>
        <p:spPr>
          <a:xfrm>
            <a:off x="2059459" y="3149774"/>
            <a:ext cx="420130" cy="6725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1318054" y="4374292"/>
            <a:ext cx="1260389" cy="79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948248" y="4374292"/>
            <a:ext cx="1676401" cy="79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6103593" y="2783534"/>
            <a:ext cx="5204479" cy="586596"/>
          </a:xfrm>
          <a:prstGeom prst="rect">
            <a:avLst/>
          </a:prstGeom>
        </p:spPr>
      </p:pic>
      <p:sp>
        <p:nvSpPr>
          <p:cNvPr id="15" name="Right Arrow 14"/>
          <p:cNvSpPr/>
          <p:nvPr/>
        </p:nvSpPr>
        <p:spPr>
          <a:xfrm>
            <a:off x="5519351" y="2924432"/>
            <a:ext cx="58424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824153" y="3655531"/>
            <a:ext cx="565939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Decrease this value to return more regions. Typical values range from 0.8 to 4.</a:t>
            </a:r>
          </a:p>
        </p:txBody>
      </p:sp>
      <p:cxnSp>
        <p:nvCxnSpPr>
          <p:cNvPr id="18" name="Straight Arrow Connector 17"/>
          <p:cNvCxnSpPr/>
          <p:nvPr/>
        </p:nvCxnSpPr>
        <p:spPr>
          <a:xfrm>
            <a:off x="6236043" y="3229232"/>
            <a:ext cx="1145060" cy="76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3762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329</TotalTime>
  <Words>634</Words>
  <Application>Microsoft Office PowerPoint</Application>
  <PresentationFormat>Widescreen</PresentationFormat>
  <Paragraphs>88</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Bitstream Vera Serif</vt:lpstr>
      <vt:lpstr>Calibri</vt:lpstr>
      <vt:lpstr>Consolas</vt:lpstr>
      <vt:lpstr>Courier New</vt:lpstr>
      <vt:lpstr>Garamond</vt:lpstr>
      <vt:lpstr>Menlo</vt:lpstr>
      <vt:lpstr>Times New Roman</vt:lpstr>
      <vt:lpstr>Organic</vt:lpstr>
      <vt:lpstr>Automatic detection and recognition of the text using the Maximum stable extremal regions and Stroke width transform in unstructured scenes</vt:lpstr>
      <vt:lpstr>Why this project?</vt:lpstr>
      <vt:lpstr>PowerPoint Presentation</vt:lpstr>
      <vt:lpstr>PowerPoint Presentation</vt:lpstr>
      <vt:lpstr>PowerPoint Presentation</vt:lpstr>
      <vt:lpstr>Detecting MSER regions</vt:lpstr>
      <vt:lpstr>Detecting MSER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detection and recognition of the text using the Maximum stable extremal regions and Stroke width transform in unstructured scenes</dc:title>
  <dc:creator>Barathan, Monishkanna</dc:creator>
  <cp:lastModifiedBy>Barathan, Monishkanna</cp:lastModifiedBy>
  <cp:revision>26</cp:revision>
  <dcterms:created xsi:type="dcterms:W3CDTF">2017-04-21T16:36:58Z</dcterms:created>
  <dcterms:modified xsi:type="dcterms:W3CDTF">2017-04-26T18:53:59Z</dcterms:modified>
</cp:coreProperties>
</file>